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79" r:id="rId3"/>
    <p:sldId id="280" r:id="rId4"/>
    <p:sldId id="282" r:id="rId5"/>
    <p:sldId id="283" r:id="rId6"/>
    <p:sldId id="281" r:id="rId7"/>
    <p:sldId id="286" r:id="rId8"/>
    <p:sldId id="263" r:id="rId9"/>
    <p:sldId id="285" r:id="rId10"/>
    <p:sldId id="290" r:id="rId11"/>
    <p:sldId id="28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zvan Valentin Marinescu" initials="RVM" lastIdx="1" clrIdx="0">
    <p:extLst>
      <p:ext uri="{19B8F6BF-5375-455C-9EA6-DF929625EA0E}">
        <p15:presenceInfo xmlns:p15="http://schemas.microsoft.com/office/powerpoint/2012/main" userId="a184f8c4514c0aa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121F"/>
    <a:srgbClr val="EFB8BB"/>
    <a:srgbClr val="E98588"/>
    <a:srgbClr val="EA46CE"/>
    <a:srgbClr val="ECA5DE"/>
    <a:srgbClr val="E885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632"/>
    <p:restoredTop sz="96327"/>
  </p:normalViewPr>
  <p:slideViewPr>
    <p:cSldViewPr snapToGrid="0">
      <p:cViewPr varScale="1">
        <p:scale>
          <a:sx n="128" d="100"/>
          <a:sy n="128" d="100"/>
        </p:scale>
        <p:origin x="71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8C73A0-B786-944D-9A8E-924F70112237}" type="datetimeFigureOut">
              <a:rPr lang="en-US" smtClean="0"/>
              <a:t>4/17/24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D989FB-A956-314E-A580-F60FE9515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26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FCB7F-5E04-29C7-DFC8-F618AE6907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4592" y="1122363"/>
            <a:ext cx="1175004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D45472-38B1-9DD6-BFD8-B6A7E58BC8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4592" y="3602038"/>
            <a:ext cx="1175004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7DF926-1440-03A4-7AB4-620D3A435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E5633-79B0-9140-9F3F-FD7441052882}" type="datetimeFigureOut">
              <a:rPr lang="en-US" smtClean="0"/>
              <a:t>4/17/24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517F76-6387-B67F-FA4E-87F093DB5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18681" y="6576269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5C3E5-30F0-4176-3F45-D5EE02A98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478D6-E8E2-6F49-8122-CC685DF40E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736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2A654-0F47-C65D-BEB9-F59A8DE35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A88D03-4098-C146-396E-AE5E9B48C5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D60A2D-C20B-C6F9-F5DA-159DE49685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FF5C7C-1FC1-CBED-FEF4-3D91D2EE9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E5633-79B0-9140-9F3F-FD7441052882}" type="datetimeFigureOut">
              <a:rPr lang="en-US" smtClean="0"/>
              <a:t>4/17/24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A3BCBF-02A5-2818-7AD0-785093ABE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18681" y="6576269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12E1F1-0A46-6F3A-F0E1-92F002E1E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478D6-E8E2-6F49-8122-CC685DF40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78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90C7D-271D-341A-AAE0-54A186942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17495C-FBB2-9DE1-761D-D0EC6BC85B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8E7732-3482-A27F-EF82-1F6BE5FD4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E5633-79B0-9140-9F3F-FD7441052882}" type="datetimeFigureOut">
              <a:rPr lang="en-US" smtClean="0"/>
              <a:t>4/17/24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11DD8D-364E-4295-7908-200A507FD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18681" y="6576269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918BFB-9A71-54A7-A536-177B42AFD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478D6-E8E2-6F49-8122-CC685DF40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9905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F34E42-854C-3869-B3AC-6009C8E5CB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A64322-1504-75E8-E929-E6A49E1750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B6FBA1-EAB0-3CC8-D68F-FBE3AF928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E5633-79B0-9140-9F3F-FD7441052882}" type="datetimeFigureOut">
              <a:rPr lang="en-US" smtClean="0"/>
              <a:t>4/17/24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5E78C3-25F6-D799-828E-66D435E4B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18681" y="6576269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BF27E3-90C5-54DA-784B-653FDDD92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478D6-E8E2-6F49-8122-CC685DF40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979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854E9-EA87-21B2-BB47-CBF2DD13C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9F0691-377E-0FAB-2DD9-87C0EE5470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878491-3B51-BD1F-642B-966728030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E5633-79B0-9140-9F3F-FD7441052882}" type="datetimeFigureOut">
              <a:rPr lang="en-US" smtClean="0"/>
              <a:t>4/17/24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962DE9-6286-A12A-AF99-A039668E9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18681" y="6576269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Razvan Marinescu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70914-A069-F8CA-717D-B3FA67BE1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478D6-E8E2-6F49-8122-CC685DF40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346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18737-85D2-A894-8172-D0F357F61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AE04F5-F24F-0AB8-2442-6F21568039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987D5F-AB78-2FE2-E427-B8C177C06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E5633-79B0-9140-9F3F-FD7441052882}" type="datetimeFigureOut">
              <a:rPr lang="en-US" smtClean="0"/>
              <a:t>4/17/24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0D815C-8A98-8B27-6F47-83BFBBAB0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18681" y="6576269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0AB669-11F3-2F9D-3253-0817E92E2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478D6-E8E2-6F49-8122-CC685DF40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894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F2F3B-B1C4-9D66-2F33-1E7CD7F9C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13FAA-427E-3013-F8A8-41B98ED51A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-1" y="914400"/>
            <a:ext cx="6019801" cy="55211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617895-D9F6-F959-2370-CA3EF3092E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914400"/>
            <a:ext cx="6019800" cy="55211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63390D-23CC-666E-3913-402F48420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E5633-79B0-9140-9F3F-FD7441052882}" type="datetimeFigureOut">
              <a:rPr lang="en-US" smtClean="0"/>
              <a:t>4/17/24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348A50-D7A2-7C2C-528C-5F18914FE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18681" y="6576269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57CA28-4ECF-8578-B596-D14EF9F60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478D6-E8E2-6F49-8122-CC685DF40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871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F2F3B-B1C4-9D66-2F33-1E7CD7F9C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13FAA-427E-3013-F8A8-41B98ED51A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-1" y="914400"/>
            <a:ext cx="6019801" cy="2670048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617895-D9F6-F959-2370-CA3EF3092E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914400"/>
            <a:ext cx="6019800" cy="2670048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63390D-23CC-666E-3913-402F48420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E5633-79B0-9140-9F3F-FD7441052882}" type="datetimeFigureOut">
              <a:rPr lang="en-US" smtClean="0"/>
              <a:t>4/17/24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348A50-D7A2-7C2C-528C-5F18914FE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18681" y="6576269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57CA28-4ECF-8578-B596-D14EF9F60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478D6-E8E2-6F49-8122-CC685DF40EE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332E76A-DB59-5F5C-C418-7241BCAB49D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5239" y="3700272"/>
            <a:ext cx="6019801" cy="2755392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4DE35E7-86F7-057F-EE71-A7FC63666E44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87440" y="3700272"/>
            <a:ext cx="6019800" cy="2755392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56714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03734-0E9D-9525-2F69-1B9385BCE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9BC149-7D3C-448D-769B-AFD050E1E9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00C465-D4F7-6F7F-213A-9EBDDFE194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B31FD6-9BA7-3A19-B34C-ACC68F9F11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F9F939-EC41-105E-4D4D-BE9111D0A1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57A7CD-F686-97B9-7119-B1919FA40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E5633-79B0-9140-9F3F-FD7441052882}" type="datetimeFigureOut">
              <a:rPr lang="en-US" smtClean="0"/>
              <a:t>4/17/24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AA5D3D-0BE4-894E-5864-4979DF71B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18681" y="6576269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A242A9-9C22-DB32-D429-E84814EA3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478D6-E8E2-6F49-8122-CC685DF40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594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9DB79-A777-9346-C6AF-3596C4563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98B98C-2BFC-23FE-70E3-9B6F36860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E5633-79B0-9140-9F3F-FD7441052882}" type="datetimeFigureOut">
              <a:rPr lang="en-US" smtClean="0"/>
              <a:t>4/17/24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D7DB01-F60C-6CF0-E466-A44E2532F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18681" y="6576269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B2E0EE-0795-3026-9559-529C49EB4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478D6-E8E2-6F49-8122-CC685DF40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207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209292-F9A6-B9CC-F192-F0BD52722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E5633-79B0-9140-9F3F-FD7441052882}" type="datetimeFigureOut">
              <a:rPr lang="en-US" smtClean="0"/>
              <a:t>4/17/24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1941CC-DFE3-520A-06E6-A35F1033B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18681" y="6576269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596F94-501D-A927-2555-0E4938F97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478D6-E8E2-6F49-8122-CC685DF40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359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70B1E-B3EE-8755-7BC4-757E792B4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FE0AA5-2DF2-ACC3-C331-D2637E676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8280D7-9A8B-EB10-E079-889C2812C8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13A261-D480-C6D1-8F09-472FFCD1A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E5633-79B0-9140-9F3F-FD7441052882}" type="datetimeFigureOut">
              <a:rPr lang="en-US" smtClean="0"/>
              <a:t>4/17/24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1616A3-0E4D-3072-6EFE-23CC0899F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18681" y="6576269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E9FA58-2003-9B8D-08BD-8A44627BC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478D6-E8E2-6F49-8122-CC685DF40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170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8145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81D37F-EFDE-2498-D032-A6CAD5BC2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70" y="64009"/>
            <a:ext cx="12002947" cy="7755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A07BFE-10E6-DAD2-2BCD-CBFD5F9C4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171" y="1041722"/>
            <a:ext cx="12002947" cy="5135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B56570-0ADF-E35E-FCAE-4E8D4FB543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33084" y="65762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BE5633-79B0-9140-9F3F-FD7441052882}" type="datetimeFigureOut">
              <a:rPr lang="en-US" smtClean="0"/>
              <a:t>4/17/24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232F44-55FA-9269-F70D-ED5ECC1BAD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762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D478D6-E8E2-6F49-8122-CC685DF40EE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9977B03-B7A7-1185-9DCF-C1D7AA0ECA63}"/>
              </a:ext>
            </a:extLst>
          </p:cNvPr>
          <p:cNvCxnSpPr/>
          <p:nvPr userDrawn="1"/>
        </p:nvCxnSpPr>
        <p:spPr>
          <a:xfrm>
            <a:off x="0" y="867525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01635E7B-6610-0047-6F7D-A03DD0C999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6469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967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0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jpeg"/><Relationship Id="rId2" Type="http://schemas.openxmlformats.org/officeDocument/2006/relationships/image" Target="../media/image3.png"/><Relationship Id="rId16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jpeg"/><Relationship Id="rId10" Type="http://schemas.openxmlformats.org/officeDocument/2006/relationships/image" Target="../media/image11.png"/><Relationship Id="rId19" Type="http://schemas.openxmlformats.org/officeDocument/2006/relationships/image" Target="../media/image20.jpe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0554C-E118-7AC8-7693-6F13B5F093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4592" y="1219199"/>
            <a:ext cx="11750040" cy="1747058"/>
          </a:xfrm>
        </p:spPr>
        <p:txBody>
          <a:bodyPr>
            <a:normAutofit/>
          </a:bodyPr>
          <a:lstStyle/>
          <a:p>
            <a:r>
              <a:rPr lang="en-US" sz="4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Artificial Intelligence and Machine Learning at UC Santa Cruz</a:t>
            </a:r>
            <a:endParaRPr lang="en-US" sz="4400" dirty="0"/>
          </a:p>
        </p:txBody>
      </p:sp>
      <p:pic>
        <p:nvPicPr>
          <p:cNvPr id="2050" name="Picture 2" descr="Our Locations – Baskin School of Engineering">
            <a:extLst>
              <a:ext uri="{FF2B5EF4-FFF2-40B4-BE49-F238E27FC236}">
                <a16:creationId xmlns:a16="http://schemas.microsoft.com/office/drawing/2014/main" id="{3195950D-CB5A-497F-59A4-0305048F0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301" y="3429000"/>
            <a:ext cx="5475331" cy="3079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askin Engineering Brand – Baskin Engineering Toolkit">
            <a:extLst>
              <a:ext uri="{FF2B5EF4-FFF2-40B4-BE49-F238E27FC236}">
                <a16:creationId xmlns:a16="http://schemas.microsoft.com/office/drawing/2014/main" id="{CA3C143D-C5AA-012C-9C6B-D9DDB9ACF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68" y="4430353"/>
            <a:ext cx="5841412" cy="89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7422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874EF-B639-41F7-EF17-3A44847F5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start-ups at UC Santa Cruz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E45664-B1C0-2665-6758-A3CB19DCDC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Leveraging our position in Silicon Valley</a:t>
            </a:r>
          </a:p>
        </p:txBody>
      </p:sp>
      <p:pic>
        <p:nvPicPr>
          <p:cNvPr id="4" name="Picture 3" descr="A person wearing a hat&#10;&#10;Description automatically generated">
            <a:extLst>
              <a:ext uri="{FF2B5EF4-FFF2-40B4-BE49-F238E27FC236}">
                <a16:creationId xmlns:a16="http://schemas.microsoft.com/office/drawing/2014/main" id="{1A9D1CD9-34A5-08B1-AE30-DE68C8DA8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9559" y="1895501"/>
            <a:ext cx="1468083" cy="1694587"/>
          </a:xfrm>
          <a:prstGeom prst="rect">
            <a:avLst/>
          </a:prstGeom>
        </p:spPr>
      </p:pic>
      <p:pic>
        <p:nvPicPr>
          <p:cNvPr id="5" name="Picture 4" descr="A screenshot of a person&#10;&#10;Description automatically generated">
            <a:extLst>
              <a:ext uri="{FF2B5EF4-FFF2-40B4-BE49-F238E27FC236}">
                <a16:creationId xmlns:a16="http://schemas.microsoft.com/office/drawing/2014/main" id="{A72E7581-98C8-63FF-81FE-263116C570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2636" y="1835663"/>
            <a:ext cx="1509789" cy="1998506"/>
          </a:xfrm>
          <a:prstGeom prst="rect">
            <a:avLst/>
          </a:prstGeom>
        </p:spPr>
      </p:pic>
      <p:pic>
        <p:nvPicPr>
          <p:cNvPr id="6" name="Picture 5" descr="A screenshot of a person&#10;&#10;Description automatically generated">
            <a:extLst>
              <a:ext uri="{FF2B5EF4-FFF2-40B4-BE49-F238E27FC236}">
                <a16:creationId xmlns:a16="http://schemas.microsoft.com/office/drawing/2014/main" id="{869E29C6-A3C3-1A96-9B56-B6DE49F779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9575" y="1866914"/>
            <a:ext cx="1509789" cy="1760030"/>
          </a:xfrm>
          <a:prstGeom prst="rect">
            <a:avLst/>
          </a:prstGeom>
        </p:spPr>
      </p:pic>
      <p:pic>
        <p:nvPicPr>
          <p:cNvPr id="1026" name="Picture 2" descr="rulai logo">
            <a:extLst>
              <a:ext uri="{FF2B5EF4-FFF2-40B4-BE49-F238E27FC236}">
                <a16:creationId xmlns:a16="http://schemas.microsoft.com/office/drawing/2014/main" id="{D414B7AB-700D-F53D-9B4E-DEFAD6833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70" y="4014403"/>
            <a:ext cx="3340100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6EE39C4-26AC-689E-1FCC-F679D718E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9637" y="3919270"/>
            <a:ext cx="3702517" cy="713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Jibbigo Company Profile: Valuation, Investors, Acquisition | PitchBook">
            <a:extLst>
              <a:ext uri="{FF2B5EF4-FFF2-40B4-BE49-F238E27FC236}">
                <a16:creationId xmlns:a16="http://schemas.microsoft.com/office/drawing/2014/main" id="{46A5DAED-1CF4-4C61-51AE-E32EA4B7A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600" y="3073398"/>
            <a:ext cx="25400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1A4563-1549-E0F6-DB0C-1534931A08A8}"/>
              </a:ext>
            </a:extLst>
          </p:cNvPr>
          <p:cNvSpPr txBox="1"/>
          <p:nvPr/>
        </p:nvSpPr>
        <p:spPr>
          <a:xfrm>
            <a:off x="608738" y="5253635"/>
            <a:ext cx="34688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Conversational AI assistant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CF8E37-7E34-BEFD-1046-3F43E1A97AE5}"/>
              </a:ext>
            </a:extLst>
          </p:cNvPr>
          <p:cNvSpPr txBox="1"/>
          <p:nvPr/>
        </p:nvSpPr>
        <p:spPr>
          <a:xfrm>
            <a:off x="4381954" y="4952372"/>
            <a:ext cx="36936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First speech translation for iPhone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952EF4-BED7-D369-C894-59ACDEC2D9F4}"/>
              </a:ext>
            </a:extLst>
          </p:cNvPr>
          <p:cNvSpPr txBox="1"/>
          <p:nvPr/>
        </p:nvSpPr>
        <p:spPr>
          <a:xfrm>
            <a:off x="8538225" y="5209228"/>
            <a:ext cx="3580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Virus simulations</a:t>
            </a:r>
          </a:p>
        </p:txBody>
      </p:sp>
    </p:spTree>
    <p:extLst>
      <p:ext uri="{BB962C8B-B14F-4D97-AF65-F5344CB8AC3E}">
        <p14:creationId xmlns:p14="http://schemas.microsoft.com/office/powerpoint/2010/main" val="6284231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A6969-4D44-6728-370D-711E00333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initiatives in AI @ UC Santa Cruz </a:t>
            </a:r>
          </a:p>
        </p:txBody>
      </p:sp>
      <p:pic>
        <p:nvPicPr>
          <p:cNvPr id="5" name="Content Placeholder 4" descr="A screenshot of a website&#10;&#10;Description automatically generated">
            <a:extLst>
              <a:ext uri="{FF2B5EF4-FFF2-40B4-BE49-F238E27FC236}">
                <a16:creationId xmlns:a16="http://schemas.microsoft.com/office/drawing/2014/main" id="{3B0CEEB2-7AE4-0A3C-F69F-2DBFAFF201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1777" y="1033174"/>
            <a:ext cx="9930769" cy="5386877"/>
          </a:xfrm>
        </p:spPr>
      </p:pic>
      <p:pic>
        <p:nvPicPr>
          <p:cNvPr id="7" name="Picture 6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95B15E56-CA82-34F8-E069-FB68429E33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6816" y="4954806"/>
            <a:ext cx="4995979" cy="174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409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>
            <a:extLst>
              <a:ext uri="{FF2B5EF4-FFF2-40B4-BE49-F238E27FC236}">
                <a16:creationId xmlns:a16="http://schemas.microsoft.com/office/drawing/2014/main" id="{FB69AF64-7682-0E1D-7CBF-CCB6E920B416}"/>
              </a:ext>
            </a:extLst>
          </p:cNvPr>
          <p:cNvSpPr/>
          <p:nvPr/>
        </p:nvSpPr>
        <p:spPr>
          <a:xfrm>
            <a:off x="9623209" y="929293"/>
            <a:ext cx="2595542" cy="3278371"/>
          </a:xfrm>
          <a:prstGeom prst="ellipse">
            <a:avLst/>
          </a:prstGeom>
          <a:solidFill>
            <a:srgbClr val="EFB8B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98588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AAE0488-6DA1-25AA-3289-3D5997BFDDA9}"/>
              </a:ext>
            </a:extLst>
          </p:cNvPr>
          <p:cNvSpPr/>
          <p:nvPr/>
        </p:nvSpPr>
        <p:spPr>
          <a:xfrm>
            <a:off x="10016108" y="2683050"/>
            <a:ext cx="1354020" cy="13766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DAE7206-A11D-729B-D91C-6D8EBBD682E1}"/>
              </a:ext>
            </a:extLst>
          </p:cNvPr>
          <p:cNvSpPr/>
          <p:nvPr/>
        </p:nvSpPr>
        <p:spPr>
          <a:xfrm>
            <a:off x="10308447" y="1004930"/>
            <a:ext cx="1292184" cy="15392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6B55DA96-5476-32F8-F0C2-BCD6849CE94C}"/>
              </a:ext>
            </a:extLst>
          </p:cNvPr>
          <p:cNvSpPr/>
          <p:nvPr/>
        </p:nvSpPr>
        <p:spPr>
          <a:xfrm>
            <a:off x="609339" y="4207664"/>
            <a:ext cx="6272225" cy="255225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4E9702A-42F2-6376-C6BA-9BF4FA88ABB1}"/>
              </a:ext>
            </a:extLst>
          </p:cNvPr>
          <p:cNvSpPr/>
          <p:nvPr/>
        </p:nvSpPr>
        <p:spPr>
          <a:xfrm>
            <a:off x="3529398" y="5246000"/>
            <a:ext cx="1470357" cy="1452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522AEAB-834B-6136-6356-BEB902461F1E}"/>
              </a:ext>
            </a:extLst>
          </p:cNvPr>
          <p:cNvSpPr/>
          <p:nvPr/>
        </p:nvSpPr>
        <p:spPr>
          <a:xfrm>
            <a:off x="6296474" y="4641214"/>
            <a:ext cx="6105643" cy="219990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51DA3A0-73D9-7D23-F0F2-2AEB7A259867}"/>
              </a:ext>
            </a:extLst>
          </p:cNvPr>
          <p:cNvSpPr/>
          <p:nvPr/>
        </p:nvSpPr>
        <p:spPr>
          <a:xfrm>
            <a:off x="5411207" y="5127492"/>
            <a:ext cx="1470357" cy="1408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201E612-F739-B771-5F5E-63BBBBF36FE1}"/>
              </a:ext>
            </a:extLst>
          </p:cNvPr>
          <p:cNvSpPr/>
          <p:nvPr/>
        </p:nvSpPr>
        <p:spPr>
          <a:xfrm>
            <a:off x="5902275" y="535457"/>
            <a:ext cx="3524424" cy="378160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CEAAB54-07BF-CDCC-2E7C-50C20B9A0D70}"/>
              </a:ext>
            </a:extLst>
          </p:cNvPr>
          <p:cNvSpPr/>
          <p:nvPr/>
        </p:nvSpPr>
        <p:spPr>
          <a:xfrm>
            <a:off x="84883" y="753655"/>
            <a:ext cx="5254407" cy="339662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B8B2F9-9CF7-ADFD-67D6-98F6CF382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faculty</a:t>
            </a:r>
          </a:p>
        </p:txBody>
      </p:sp>
      <p:pic>
        <p:nvPicPr>
          <p:cNvPr id="5" name="Content Placeholder 4" descr="A person wearing glasses and a black sweater&#10;&#10;Description automatically generated">
            <a:extLst>
              <a:ext uri="{FF2B5EF4-FFF2-40B4-BE49-F238E27FC236}">
                <a16:creationId xmlns:a16="http://schemas.microsoft.com/office/drawing/2014/main" id="{1DD25F1C-B0C7-D710-82C5-F5693D170D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4580" y="2626391"/>
            <a:ext cx="1269127" cy="1465456"/>
          </a:xfrm>
        </p:spPr>
      </p:pic>
      <p:pic>
        <p:nvPicPr>
          <p:cNvPr id="7" name="Picture 6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2F501D62-86AB-07FC-C7E5-9BCFCD8A64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6199" y="838562"/>
            <a:ext cx="1269127" cy="1452446"/>
          </a:xfrm>
          <a:prstGeom prst="rect">
            <a:avLst/>
          </a:prstGeom>
        </p:spPr>
      </p:pic>
      <p:pic>
        <p:nvPicPr>
          <p:cNvPr id="9" name="Picture 8" descr="A screenshot of a phone&#10;&#10;Description automatically generated">
            <a:extLst>
              <a:ext uri="{FF2B5EF4-FFF2-40B4-BE49-F238E27FC236}">
                <a16:creationId xmlns:a16="http://schemas.microsoft.com/office/drawing/2014/main" id="{114C865D-7798-3F8B-CB2A-5FD60C328B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7103" y="4373853"/>
            <a:ext cx="1310050" cy="1452447"/>
          </a:xfrm>
          <a:prstGeom prst="rect">
            <a:avLst/>
          </a:prstGeom>
        </p:spPr>
      </p:pic>
      <p:pic>
        <p:nvPicPr>
          <p:cNvPr id="11" name="Picture 10" descr="A person with long hair and a necklace&#10;&#10;Description automatically generated">
            <a:extLst>
              <a:ext uri="{FF2B5EF4-FFF2-40B4-BE49-F238E27FC236}">
                <a16:creationId xmlns:a16="http://schemas.microsoft.com/office/drawing/2014/main" id="{1AF1ECA3-3600-9A13-E420-0A2BD6BF14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1337" y="2592447"/>
            <a:ext cx="1250375" cy="1497542"/>
          </a:xfrm>
          <a:prstGeom prst="rect">
            <a:avLst/>
          </a:prstGeom>
        </p:spPr>
      </p:pic>
      <p:pic>
        <p:nvPicPr>
          <p:cNvPr id="13" name="Picture 12" descr="A person wearing a hat&#10;&#10;Description automatically generated">
            <a:extLst>
              <a:ext uri="{FF2B5EF4-FFF2-40B4-BE49-F238E27FC236}">
                <a16:creationId xmlns:a16="http://schemas.microsoft.com/office/drawing/2014/main" id="{A671566E-CD9B-B73F-47CF-35653241E1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3410" y="2544181"/>
            <a:ext cx="1250376" cy="1443291"/>
          </a:xfrm>
          <a:prstGeom prst="rect">
            <a:avLst/>
          </a:prstGeom>
        </p:spPr>
      </p:pic>
      <p:pic>
        <p:nvPicPr>
          <p:cNvPr id="15" name="Picture 14" descr="A person wearing glasses and smiling&#10;&#10;Description automatically generated">
            <a:extLst>
              <a:ext uri="{FF2B5EF4-FFF2-40B4-BE49-F238E27FC236}">
                <a16:creationId xmlns:a16="http://schemas.microsoft.com/office/drawing/2014/main" id="{9B41C2EF-CCFD-231F-0DAC-AC5F411A25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876" y="5249396"/>
            <a:ext cx="1252268" cy="1443292"/>
          </a:xfrm>
          <a:prstGeom prst="rect">
            <a:avLst/>
          </a:prstGeom>
        </p:spPr>
      </p:pic>
      <p:pic>
        <p:nvPicPr>
          <p:cNvPr id="17" name="Picture 16" descr="A person taking a selfie&#10;&#10;Description automatically generated">
            <a:extLst>
              <a:ext uri="{FF2B5EF4-FFF2-40B4-BE49-F238E27FC236}">
                <a16:creationId xmlns:a16="http://schemas.microsoft.com/office/drawing/2014/main" id="{A08E3EDD-2BEA-DB86-72A4-1DEC01685A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91971" y="5127492"/>
            <a:ext cx="1250375" cy="1570073"/>
          </a:xfrm>
          <a:prstGeom prst="rect">
            <a:avLst/>
          </a:prstGeom>
        </p:spPr>
      </p:pic>
      <p:pic>
        <p:nvPicPr>
          <p:cNvPr id="19" name="Picture 18" descr="A screenshot of a person&#10;&#10;Description automatically generated">
            <a:extLst>
              <a:ext uri="{FF2B5EF4-FFF2-40B4-BE49-F238E27FC236}">
                <a16:creationId xmlns:a16="http://schemas.microsoft.com/office/drawing/2014/main" id="{016CB5E2-2A18-EFB0-251F-6BEA1522A7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80593" y="5039756"/>
            <a:ext cx="1229062" cy="1626908"/>
          </a:xfrm>
          <a:prstGeom prst="rect">
            <a:avLst/>
          </a:prstGeom>
        </p:spPr>
      </p:pic>
      <p:pic>
        <p:nvPicPr>
          <p:cNvPr id="21" name="Picture 20" descr="A person in a suit&#10;&#10;Description automatically generated">
            <a:extLst>
              <a:ext uri="{FF2B5EF4-FFF2-40B4-BE49-F238E27FC236}">
                <a16:creationId xmlns:a16="http://schemas.microsoft.com/office/drawing/2014/main" id="{86B6D4E5-56F3-1039-3699-C568E4F254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9339" y="1033162"/>
            <a:ext cx="1250375" cy="1463507"/>
          </a:xfrm>
          <a:prstGeom prst="rect">
            <a:avLst/>
          </a:prstGeom>
        </p:spPr>
      </p:pic>
      <p:pic>
        <p:nvPicPr>
          <p:cNvPr id="23" name="Picture 22" descr="A person in a suit and bow tie&#10;&#10;Description automatically generated">
            <a:extLst>
              <a:ext uri="{FF2B5EF4-FFF2-40B4-BE49-F238E27FC236}">
                <a16:creationId xmlns:a16="http://schemas.microsoft.com/office/drawing/2014/main" id="{0C44FD5E-8071-D9D6-E366-9B2D3323CF3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05765" y="1078489"/>
            <a:ext cx="1285897" cy="1484820"/>
          </a:xfrm>
          <a:prstGeom prst="rect">
            <a:avLst/>
          </a:prstGeom>
        </p:spPr>
      </p:pic>
      <p:pic>
        <p:nvPicPr>
          <p:cNvPr id="25" name="Picture 24" descr="A person wearing glasses and a black shirt&#10;&#10;Description automatically generated">
            <a:extLst>
              <a:ext uri="{FF2B5EF4-FFF2-40B4-BE49-F238E27FC236}">
                <a16:creationId xmlns:a16="http://schemas.microsoft.com/office/drawing/2014/main" id="{06929850-5833-1A24-E1D5-F8C7F72C86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41346" y="969855"/>
            <a:ext cx="1264584" cy="1456403"/>
          </a:xfrm>
          <a:prstGeom prst="rect">
            <a:avLst/>
          </a:prstGeom>
        </p:spPr>
      </p:pic>
      <p:pic>
        <p:nvPicPr>
          <p:cNvPr id="27" name="Picture 26" descr="A screenshot of a person&#10;&#10;Description automatically generated">
            <a:extLst>
              <a:ext uri="{FF2B5EF4-FFF2-40B4-BE49-F238E27FC236}">
                <a16:creationId xmlns:a16="http://schemas.microsoft.com/office/drawing/2014/main" id="{D865503A-4435-546E-A2ED-A83D94545B1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12897" y="2690670"/>
            <a:ext cx="1285897" cy="1499029"/>
          </a:xfrm>
          <a:prstGeom prst="rect">
            <a:avLst/>
          </a:prstGeom>
        </p:spPr>
      </p:pic>
      <p:pic>
        <p:nvPicPr>
          <p:cNvPr id="29" name="Picture 28" descr="A person with glasses smiling&#10;&#10;Description automatically generated">
            <a:extLst>
              <a:ext uri="{FF2B5EF4-FFF2-40B4-BE49-F238E27FC236}">
                <a16:creationId xmlns:a16="http://schemas.microsoft.com/office/drawing/2014/main" id="{C38CA075-5D7E-5457-3B7F-314D40B7117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14042" y="4923110"/>
            <a:ext cx="1300106" cy="1435089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E5443A4-FC98-4989-5CBA-44E034A58918}"/>
              </a:ext>
            </a:extLst>
          </p:cNvPr>
          <p:cNvSpPr txBox="1"/>
          <p:nvPr/>
        </p:nvSpPr>
        <p:spPr>
          <a:xfrm>
            <a:off x="2465344" y="-25771"/>
            <a:ext cx="2762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Computer Vision and Graphics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947B88D-CB92-22A9-9D21-C3C692D6CC12}"/>
              </a:ext>
            </a:extLst>
          </p:cNvPr>
          <p:cNvSpPr txBox="1"/>
          <p:nvPr/>
        </p:nvSpPr>
        <p:spPr>
          <a:xfrm>
            <a:off x="5339291" y="35528"/>
            <a:ext cx="2396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Natural Language processing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EA50505-4A34-60C0-643E-A79600506444}"/>
              </a:ext>
            </a:extLst>
          </p:cNvPr>
          <p:cNvSpPr txBox="1"/>
          <p:nvPr/>
        </p:nvSpPr>
        <p:spPr>
          <a:xfrm>
            <a:off x="111065" y="4611317"/>
            <a:ext cx="1664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Theoretical ML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E29D688-5985-A581-5EB5-73FE8DCB13EE}"/>
              </a:ext>
            </a:extLst>
          </p:cNvPr>
          <p:cNvSpPr txBox="1"/>
          <p:nvPr/>
        </p:nvSpPr>
        <p:spPr>
          <a:xfrm>
            <a:off x="8251592" y="4267106"/>
            <a:ext cx="2693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ML in Healthcare</a:t>
            </a:r>
          </a:p>
        </p:txBody>
      </p:sp>
      <p:pic>
        <p:nvPicPr>
          <p:cNvPr id="1026" name="Picture 2" descr="YZprofile">
            <a:extLst>
              <a:ext uri="{FF2B5EF4-FFF2-40B4-BE49-F238E27FC236}">
                <a16:creationId xmlns:a16="http://schemas.microsoft.com/office/drawing/2014/main" id="{0A88308F-056B-4D9D-5973-959C15085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2702" y="1052177"/>
            <a:ext cx="1038175" cy="124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E6EC6E-61F7-29FA-3E7D-266F2927C0C0}"/>
              </a:ext>
            </a:extLst>
          </p:cNvPr>
          <p:cNvSpPr txBox="1"/>
          <p:nvPr/>
        </p:nvSpPr>
        <p:spPr>
          <a:xfrm>
            <a:off x="10520353" y="2299405"/>
            <a:ext cx="8497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Yu Zhang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CFAF48-4E25-9438-C97E-E8FA954E893F}"/>
              </a:ext>
            </a:extLst>
          </p:cNvPr>
          <p:cNvSpPr txBox="1"/>
          <p:nvPr/>
        </p:nvSpPr>
        <p:spPr>
          <a:xfrm>
            <a:off x="10400862" y="3782670"/>
            <a:ext cx="8497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Hao Ye</a:t>
            </a:r>
          </a:p>
        </p:txBody>
      </p:sp>
      <p:pic>
        <p:nvPicPr>
          <p:cNvPr id="1028" name="Picture 4" descr="Hao Ye">
            <a:extLst>
              <a:ext uri="{FF2B5EF4-FFF2-40B4-BE49-F238E27FC236}">
                <a16:creationId xmlns:a16="http://schemas.microsoft.com/office/drawing/2014/main" id="{7A58BDD0-2182-9081-A463-80A1C6B58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410" y="2757283"/>
            <a:ext cx="1031636" cy="1057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aul A. Parker">
            <a:extLst>
              <a:ext uri="{FF2B5EF4-FFF2-40B4-BE49-F238E27FC236}">
                <a16:creationId xmlns:a16="http://schemas.microsoft.com/office/drawing/2014/main" id="{C50EE7A9-43DA-F08E-ED3F-C2F324255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0" y="5283982"/>
            <a:ext cx="1252356" cy="1252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1F6A194-9B21-1E5F-85B0-64D97D1E91C6}"/>
              </a:ext>
            </a:extLst>
          </p:cNvPr>
          <p:cNvSpPr txBox="1"/>
          <p:nvPr/>
        </p:nvSpPr>
        <p:spPr>
          <a:xfrm>
            <a:off x="3727751" y="6483594"/>
            <a:ext cx="11315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Paul A. Parker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6321DDD-8DFA-1FDA-661B-D88A741292B4}"/>
              </a:ext>
            </a:extLst>
          </p:cNvPr>
          <p:cNvSpPr/>
          <p:nvPr/>
        </p:nvSpPr>
        <p:spPr>
          <a:xfrm>
            <a:off x="4668022" y="3719603"/>
            <a:ext cx="1470357" cy="1408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2" name="Picture 8" descr="Baskin Engineering welcomes 13 new faculty members – Baskin School of  Engineering">
            <a:extLst>
              <a:ext uri="{FF2B5EF4-FFF2-40B4-BE49-F238E27FC236}">
                <a16:creationId xmlns:a16="http://schemas.microsoft.com/office/drawing/2014/main" id="{D326913E-874B-85F2-FAF4-848B984A7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457" y="3773789"/>
            <a:ext cx="1123500" cy="1119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D965738-FFBC-F529-07F6-33AF68EDDF5D}"/>
              </a:ext>
            </a:extLst>
          </p:cNvPr>
          <p:cNvSpPr txBox="1"/>
          <p:nvPr/>
        </p:nvSpPr>
        <p:spPr>
          <a:xfrm>
            <a:off x="4671752" y="4892795"/>
            <a:ext cx="16020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accent1">
                    <a:lumMod val="50000"/>
                  </a:schemeClr>
                </a:solidFill>
              </a:rPr>
              <a:t>Vaggos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1">
                    <a:lumMod val="50000"/>
                  </a:schemeClr>
                </a:solidFill>
              </a:rPr>
              <a:t>Chatziafratis</a:t>
            </a:r>
            <a:endParaRPr lang="en-US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14E5D814-9049-8ECB-6139-821F0EC12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728" y="5249396"/>
            <a:ext cx="1116760" cy="110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0859FFA-6DF7-1E39-B5E9-009E3B7984C2}"/>
              </a:ext>
            </a:extLst>
          </p:cNvPr>
          <p:cNvSpPr txBox="1"/>
          <p:nvPr/>
        </p:nvSpPr>
        <p:spPr>
          <a:xfrm>
            <a:off x="5339291" y="6312443"/>
            <a:ext cx="16020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accent1">
                    <a:lumMod val="50000"/>
                  </a:schemeClr>
                </a:solidFill>
              </a:rPr>
              <a:t>Ashesh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 Chattopadhyay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411837-C803-72C0-31D1-2F580CC34B7F}"/>
              </a:ext>
            </a:extLst>
          </p:cNvPr>
          <p:cNvSpPr txBox="1"/>
          <p:nvPr/>
        </p:nvSpPr>
        <p:spPr>
          <a:xfrm>
            <a:off x="8789820" y="99699"/>
            <a:ext cx="3467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6121F"/>
                </a:solidFill>
              </a:rPr>
              <a:t>Cyber-physical systems &amp; wireless communication</a:t>
            </a:r>
          </a:p>
        </p:txBody>
      </p:sp>
    </p:spTree>
    <p:extLst>
      <p:ext uri="{BB962C8B-B14F-4D97-AF65-F5344CB8AC3E}">
        <p14:creationId xmlns:p14="http://schemas.microsoft.com/office/powerpoint/2010/main" val="38747670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1B546-F857-C616-EF83-C7149C8B8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areas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68A12F-F9F6-D2B2-53F4-E6D6B114C2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171" y="1041722"/>
            <a:ext cx="11897329" cy="5135241"/>
          </a:xfrm>
        </p:spPr>
        <p:txBody>
          <a:bodyPr/>
          <a:lstStyle/>
          <a:p>
            <a:r>
              <a:rPr lang="en-US" dirty="0"/>
              <a:t>Computer Vision</a:t>
            </a:r>
          </a:p>
          <a:p>
            <a:r>
              <a:rPr lang="en-US" dirty="0"/>
              <a:t>Natural Language Processing</a:t>
            </a:r>
          </a:p>
          <a:p>
            <a:r>
              <a:rPr lang="en-US" dirty="0"/>
              <a:t>Medical Image Analysis</a:t>
            </a:r>
          </a:p>
          <a:p>
            <a:r>
              <a:rPr lang="en-US" dirty="0"/>
              <a:t>Multimodal Modelling (Vision + Text, Imaging + Cognitive Tests)</a:t>
            </a:r>
          </a:p>
          <a:p>
            <a:r>
              <a:rPr lang="en-US" dirty="0"/>
              <a:t>AI for people with disabilities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7185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58D9F-4BA3-A095-2D94-EDF111D80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Multimodal Computer Vision + NLP</a:t>
            </a:r>
          </a:p>
        </p:txBody>
      </p:sp>
      <p:pic>
        <p:nvPicPr>
          <p:cNvPr id="5" name="Content Placeholder 4" descr="A diagram of a graph&#10;&#10;Description automatically generated">
            <a:extLst>
              <a:ext uri="{FF2B5EF4-FFF2-40B4-BE49-F238E27FC236}">
                <a16:creationId xmlns:a16="http://schemas.microsoft.com/office/drawing/2014/main" id="{8048B134-71C9-9EFA-B9ED-6A1508BA4D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170" y="2875839"/>
            <a:ext cx="12003088" cy="3736403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3A50C8-A7FD-BA41-E645-C4D79C178C6F}"/>
              </a:ext>
            </a:extLst>
          </p:cNvPr>
          <p:cNvSpPr txBox="1"/>
          <p:nvPr/>
        </p:nvSpPr>
        <p:spPr>
          <a:xfrm>
            <a:off x="539015" y="1116531"/>
            <a:ext cx="110305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Visual question answering through LLMs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Aim: Perform visual reasoning</a:t>
            </a:r>
          </a:p>
        </p:txBody>
      </p:sp>
      <p:pic>
        <p:nvPicPr>
          <p:cNvPr id="8" name="Picture 7" descr="A person in a suit and bow tie&#10;&#10;Description automatically generated">
            <a:extLst>
              <a:ext uri="{FF2B5EF4-FFF2-40B4-BE49-F238E27FC236}">
                <a16:creationId xmlns:a16="http://schemas.microsoft.com/office/drawing/2014/main" id="{88A6FE9C-A649-604C-3C23-DE66E162E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0649" y="245758"/>
            <a:ext cx="1893111" cy="2185968"/>
          </a:xfrm>
          <a:prstGeom prst="rect">
            <a:avLst/>
          </a:prstGeom>
        </p:spPr>
      </p:pic>
      <p:pic>
        <p:nvPicPr>
          <p:cNvPr id="9" name="Picture 8" descr="A screenshot of a person&#10;&#10;Description automatically generated">
            <a:extLst>
              <a:ext uri="{FF2B5EF4-FFF2-40B4-BE49-F238E27FC236}">
                <a16:creationId xmlns:a16="http://schemas.microsoft.com/office/drawing/2014/main" id="{5541149A-6750-0C2C-A428-446417942D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5482" y="245758"/>
            <a:ext cx="1875167" cy="218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733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C3757-9A6A-1460-B58E-92EC67339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efficient multimodal representations</a:t>
            </a:r>
          </a:p>
        </p:txBody>
      </p:sp>
      <p:pic>
        <p:nvPicPr>
          <p:cNvPr id="8" name="Content Placeholder 7" descr="A diagram of a projector&#10;&#10;Description automatically generated">
            <a:extLst>
              <a:ext uri="{FF2B5EF4-FFF2-40B4-BE49-F238E27FC236}">
                <a16:creationId xmlns:a16="http://schemas.microsoft.com/office/drawing/2014/main" id="{D60FC325-7C9C-5B5D-8462-BE81D9FFEE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170" y="1834851"/>
            <a:ext cx="6905196" cy="4346618"/>
          </a:xfrm>
        </p:spPr>
      </p:pic>
      <p:pic>
        <p:nvPicPr>
          <p:cNvPr id="4" name="Picture 3" descr="A person wearing glasses and a black shirt&#10;&#10;Description automatically generated">
            <a:extLst>
              <a:ext uri="{FF2B5EF4-FFF2-40B4-BE49-F238E27FC236}">
                <a16:creationId xmlns:a16="http://schemas.microsoft.com/office/drawing/2014/main" id="{B7E6426A-5B13-48D2-CF04-D2AF9F192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2685" y="134017"/>
            <a:ext cx="1397587" cy="1609581"/>
          </a:xfrm>
          <a:prstGeom prst="rect">
            <a:avLst/>
          </a:prstGeom>
        </p:spPr>
      </p:pic>
      <p:pic>
        <p:nvPicPr>
          <p:cNvPr id="5" name="Picture 4" descr="A person with glasses smiling&#10;&#10;Description automatically generated">
            <a:extLst>
              <a:ext uri="{FF2B5EF4-FFF2-40B4-BE49-F238E27FC236}">
                <a16:creationId xmlns:a16="http://schemas.microsoft.com/office/drawing/2014/main" id="{D487D0B7-AC73-7411-5DC0-B5C41FEBBB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5021" y="134017"/>
            <a:ext cx="1436845" cy="15860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C110B6-E4AE-3DF5-C3A1-506CC642EA80}"/>
              </a:ext>
            </a:extLst>
          </p:cNvPr>
          <p:cNvSpPr txBox="1"/>
          <p:nvPr/>
        </p:nvSpPr>
        <p:spPr>
          <a:xfrm>
            <a:off x="2194560" y="6298792"/>
            <a:ext cx="3301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Gao, 2024, CVPR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9AF6E7-76C6-BB11-45F5-66B1C0DB7498}"/>
              </a:ext>
            </a:extLst>
          </p:cNvPr>
          <p:cNvSpPr txBox="1"/>
          <p:nvPr/>
        </p:nvSpPr>
        <p:spPr>
          <a:xfrm>
            <a:off x="7507705" y="2714324"/>
            <a:ext cx="43602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Embedding combines points clouds, images and text</a:t>
            </a:r>
          </a:p>
        </p:txBody>
      </p:sp>
    </p:spTree>
    <p:extLst>
      <p:ext uri="{BB962C8B-B14F-4D97-AF65-F5344CB8AC3E}">
        <p14:creationId xmlns:p14="http://schemas.microsoft.com/office/powerpoint/2010/main" val="19779866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F66C1-968F-AA8F-E065-49E29BA20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Reliable and trustworthy AI</a:t>
            </a:r>
          </a:p>
        </p:txBody>
      </p:sp>
      <p:pic>
        <p:nvPicPr>
          <p:cNvPr id="6" name="Content Placeholder 5" descr="A screenshot of a video game&#10;&#10;Description automatically generated">
            <a:extLst>
              <a:ext uri="{FF2B5EF4-FFF2-40B4-BE49-F238E27FC236}">
                <a16:creationId xmlns:a16="http://schemas.microsoft.com/office/drawing/2014/main" id="{7847419C-9A59-24E1-1890-9BEBB29F9C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170" y="3071283"/>
            <a:ext cx="12003088" cy="3385858"/>
          </a:xfrm>
        </p:spPr>
      </p:pic>
      <p:pic>
        <p:nvPicPr>
          <p:cNvPr id="4" name="Picture 3" descr="A person with long hair and a necklace&#10;&#10;Description automatically generated">
            <a:extLst>
              <a:ext uri="{FF2B5EF4-FFF2-40B4-BE49-F238E27FC236}">
                <a16:creationId xmlns:a16="http://schemas.microsoft.com/office/drawing/2014/main" id="{F739D907-BCEB-8280-7F0C-4E7E79DA8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2383" y="105284"/>
            <a:ext cx="1250375" cy="14975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B94C07-9205-ED1C-7EBB-C803AA2210D9}"/>
              </a:ext>
            </a:extLst>
          </p:cNvPr>
          <p:cNvSpPr txBox="1"/>
          <p:nvPr/>
        </p:nvSpPr>
        <p:spPr>
          <a:xfrm>
            <a:off x="471637" y="1172785"/>
            <a:ext cx="89707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ML fairness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Explainable models by design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ML robustness to corner cases, rare events, … </a:t>
            </a:r>
          </a:p>
        </p:txBody>
      </p:sp>
      <p:pic>
        <p:nvPicPr>
          <p:cNvPr id="8" name="Picture 7" descr="A person wearing glasses and smiling&#10;&#10;Description automatically generated">
            <a:extLst>
              <a:ext uri="{FF2B5EF4-FFF2-40B4-BE49-F238E27FC236}">
                <a16:creationId xmlns:a16="http://schemas.microsoft.com/office/drawing/2014/main" id="{5248900E-995D-B093-3271-0D6D6F2A4F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3695" y="89570"/>
            <a:ext cx="1252268" cy="1443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680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808C1-6C82-2631-95B7-89F53B09A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Probabilistic soft logic and </a:t>
            </a:r>
            <a:r>
              <a:rPr lang="en-US" dirty="0" err="1"/>
              <a:t>neurosymbolic</a:t>
            </a:r>
            <a:r>
              <a:rPr lang="en-US" dirty="0"/>
              <a:t> learning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520ACDB-FC20-67FB-AB4B-A12EF94612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4349" y="2690130"/>
            <a:ext cx="7836524" cy="3720295"/>
          </a:xfrm>
        </p:spPr>
      </p:pic>
      <p:pic>
        <p:nvPicPr>
          <p:cNvPr id="4" name="Picture 3" descr="A screenshot of a phone&#10;&#10;Description automatically generated">
            <a:extLst>
              <a:ext uri="{FF2B5EF4-FFF2-40B4-BE49-F238E27FC236}">
                <a16:creationId xmlns:a16="http://schemas.microsoft.com/office/drawing/2014/main" id="{12E2ADB2-7374-AD98-7924-9AF095AE3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7779" y="113289"/>
            <a:ext cx="1310050" cy="14524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89324C-93E0-44D3-879C-157A54125DD4}"/>
              </a:ext>
            </a:extLst>
          </p:cNvPr>
          <p:cNvSpPr txBox="1"/>
          <p:nvPr/>
        </p:nvSpPr>
        <p:spPr>
          <a:xfrm>
            <a:off x="173255" y="1164657"/>
            <a:ext cx="116946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PSL incorporates probabilities and uncertainty in logical reasoning rules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Recent work has combined PSL with neural nets to learn rules using gradient-based learning</a:t>
            </a:r>
          </a:p>
        </p:txBody>
      </p:sp>
    </p:spTree>
    <p:extLst>
      <p:ext uri="{BB962C8B-B14F-4D97-AF65-F5344CB8AC3E}">
        <p14:creationId xmlns:p14="http://schemas.microsoft.com/office/powerpoint/2010/main" val="40163797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25602-0101-7627-B152-E6B0BBC9A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Differentiable physics-based simulators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21344A-2BDD-B220-724E-D8BA87A8F0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933" y="1137972"/>
            <a:ext cx="12002947" cy="5907718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Back-propagate the loss to the digital phantom</a:t>
            </a:r>
          </a:p>
          <a:p>
            <a:r>
              <a:rPr lang="en-US" dirty="0"/>
              <a:t>Inverse problem + ill-posed</a:t>
            </a:r>
          </a:p>
        </p:txBody>
      </p:sp>
      <p:pic>
        <p:nvPicPr>
          <p:cNvPr id="4" name="Picture 6" descr="Details are in the caption following the image">
            <a:extLst>
              <a:ext uri="{FF2B5EF4-FFF2-40B4-BE49-F238E27FC236}">
                <a16:creationId xmlns:a16="http://schemas.microsoft.com/office/drawing/2014/main" id="{48E7168C-F3DF-D717-952A-EF541F216D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0" t="57179" r="79408" b="14267"/>
          <a:stretch/>
        </p:blipFill>
        <p:spPr bwMode="auto">
          <a:xfrm>
            <a:off x="3740584" y="2191765"/>
            <a:ext cx="1584229" cy="128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Details are in the caption following the image">
            <a:extLst>
              <a:ext uri="{FF2B5EF4-FFF2-40B4-BE49-F238E27FC236}">
                <a16:creationId xmlns:a16="http://schemas.microsoft.com/office/drawing/2014/main" id="{2485BC1F-51A9-D618-6A05-456B5C5872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57478" r="4975" b="13968"/>
          <a:stretch/>
        </p:blipFill>
        <p:spPr bwMode="auto">
          <a:xfrm>
            <a:off x="9803533" y="2125864"/>
            <a:ext cx="954343" cy="1224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C348A3A-F5B6-2C9A-809C-AF4779826279}"/>
              </a:ext>
            </a:extLst>
          </p:cNvPr>
          <p:cNvCxnSpPr>
            <a:cxnSpLocks/>
          </p:cNvCxnSpPr>
          <p:nvPr/>
        </p:nvCxnSpPr>
        <p:spPr>
          <a:xfrm flipV="1">
            <a:off x="5502468" y="2719430"/>
            <a:ext cx="1738591" cy="200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0B484F6-E2E6-D2A1-B31A-9D95F0D29EB9}"/>
              </a:ext>
            </a:extLst>
          </p:cNvPr>
          <p:cNvSpPr txBox="1"/>
          <p:nvPr/>
        </p:nvSpPr>
        <p:spPr>
          <a:xfrm>
            <a:off x="10972122" y="3110885"/>
            <a:ext cx="1738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loss</a:t>
            </a:r>
          </a:p>
        </p:txBody>
      </p:sp>
      <p:pic>
        <p:nvPicPr>
          <p:cNvPr id="9" name="Picture 6" descr="Details are in the caption following the image">
            <a:extLst>
              <a:ext uri="{FF2B5EF4-FFF2-40B4-BE49-F238E27FC236}">
                <a16:creationId xmlns:a16="http://schemas.microsoft.com/office/drawing/2014/main" id="{0AE8A412-A9E9-5151-040C-680CC8FC14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57478" r="4975" b="13968"/>
          <a:stretch/>
        </p:blipFill>
        <p:spPr bwMode="auto">
          <a:xfrm>
            <a:off x="9803532" y="3653808"/>
            <a:ext cx="954343" cy="1224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ight Brace 9">
            <a:extLst>
              <a:ext uri="{FF2B5EF4-FFF2-40B4-BE49-F238E27FC236}">
                <a16:creationId xmlns:a16="http://schemas.microsoft.com/office/drawing/2014/main" id="{48A386E6-5A64-F16F-636C-3D20EED50618}"/>
              </a:ext>
            </a:extLst>
          </p:cNvPr>
          <p:cNvSpPr/>
          <p:nvPr/>
        </p:nvSpPr>
        <p:spPr>
          <a:xfrm>
            <a:off x="11042690" y="2439343"/>
            <a:ext cx="442210" cy="1826511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C754A9-B2E3-94FE-CC3C-07A254787526}"/>
              </a:ext>
            </a:extLst>
          </p:cNvPr>
          <p:cNvSpPr txBox="1"/>
          <p:nvPr/>
        </p:nvSpPr>
        <p:spPr>
          <a:xfrm>
            <a:off x="5337557" y="2175118"/>
            <a:ext cx="20211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MRI simulator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1E1F0E4-0C2F-1355-D459-CBBA3CD71DCE}"/>
              </a:ext>
            </a:extLst>
          </p:cNvPr>
          <p:cNvCxnSpPr/>
          <p:nvPr/>
        </p:nvCxnSpPr>
        <p:spPr>
          <a:xfrm>
            <a:off x="6431859" y="2721431"/>
            <a:ext cx="0" cy="61204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1C26531-45A2-CD21-7135-5ACFB085E4AC}"/>
              </a:ext>
            </a:extLst>
          </p:cNvPr>
          <p:cNvSpPr txBox="1"/>
          <p:nvPr/>
        </p:nvSpPr>
        <p:spPr>
          <a:xfrm>
            <a:off x="5352035" y="3415856"/>
            <a:ext cx="2296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Sequence params: TE, TR, flip angle, …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5A7E27-11FD-336D-8615-7DA1D5E9A9B9}"/>
              </a:ext>
            </a:extLst>
          </p:cNvPr>
          <p:cNvSpPr txBox="1"/>
          <p:nvPr/>
        </p:nvSpPr>
        <p:spPr>
          <a:xfrm>
            <a:off x="4030008" y="1791655"/>
            <a:ext cx="1498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T1/T2/PD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7A9046-06E2-CEE9-9193-3C98C13D3DF8}"/>
              </a:ext>
            </a:extLst>
          </p:cNvPr>
          <p:cNvSpPr txBox="1"/>
          <p:nvPr/>
        </p:nvSpPr>
        <p:spPr>
          <a:xfrm>
            <a:off x="8969549" y="1735381"/>
            <a:ext cx="2622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simulated T1-weighted</a:t>
            </a:r>
          </a:p>
        </p:txBody>
      </p:sp>
      <p:pic>
        <p:nvPicPr>
          <p:cNvPr id="20" name="Picture 19" descr="A colorful image of a brain&#10;&#10;Description automatically generated">
            <a:extLst>
              <a:ext uri="{FF2B5EF4-FFF2-40B4-BE49-F238E27FC236}">
                <a16:creationId xmlns:a16="http://schemas.microsoft.com/office/drawing/2014/main" id="{542D6FB9-0EF1-5AB0-EC2D-435BBE15E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899" y="2082925"/>
            <a:ext cx="1033204" cy="1332931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B234021-CDAF-695F-3A55-764917EF36A6}"/>
              </a:ext>
            </a:extLst>
          </p:cNvPr>
          <p:cNvCxnSpPr>
            <a:cxnSpLocks/>
          </p:cNvCxnSpPr>
          <p:nvPr/>
        </p:nvCxnSpPr>
        <p:spPr>
          <a:xfrm>
            <a:off x="1021489" y="2209967"/>
            <a:ext cx="852252" cy="331996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55DE1BB-9CF3-4112-5E9B-9AA44C508AF8}"/>
              </a:ext>
            </a:extLst>
          </p:cNvPr>
          <p:cNvCxnSpPr>
            <a:cxnSpLocks/>
          </p:cNvCxnSpPr>
          <p:nvPr/>
        </p:nvCxnSpPr>
        <p:spPr>
          <a:xfrm flipV="1">
            <a:off x="994267" y="2824300"/>
            <a:ext cx="1151322" cy="313993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0F2F7128-1CD7-7B3E-39B0-BA32CF756945}"/>
              </a:ext>
            </a:extLst>
          </p:cNvPr>
          <p:cNvSpPr/>
          <p:nvPr/>
        </p:nvSpPr>
        <p:spPr>
          <a:xfrm>
            <a:off x="1873741" y="2523960"/>
            <a:ext cx="271848" cy="300340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6439764-FD3B-6AE8-4EA0-A223C643EED0}"/>
              </a:ext>
            </a:extLst>
          </p:cNvPr>
          <p:cNvSpPr txBox="1"/>
          <p:nvPr/>
        </p:nvSpPr>
        <p:spPr>
          <a:xfrm>
            <a:off x="108584" y="2186503"/>
            <a:ext cx="885683" cy="92333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% GM</a:t>
            </a:r>
          </a:p>
          <a:p>
            <a:pPr algn="ctr"/>
            <a:r>
              <a:rPr lang="en-US" dirty="0"/>
              <a:t>% WM</a:t>
            </a:r>
          </a:p>
          <a:p>
            <a:pPr algn="ctr"/>
            <a:r>
              <a:rPr lang="en-US" dirty="0"/>
              <a:t>% CSF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D5311CD-E43B-F778-6BF8-53CA6581E657}"/>
              </a:ext>
            </a:extLst>
          </p:cNvPr>
          <p:cNvCxnSpPr>
            <a:cxnSpLocks/>
          </p:cNvCxnSpPr>
          <p:nvPr/>
        </p:nvCxnSpPr>
        <p:spPr>
          <a:xfrm>
            <a:off x="2792624" y="2736076"/>
            <a:ext cx="75788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 descr="K-space - Radiology Cafe">
            <a:extLst>
              <a:ext uri="{FF2B5EF4-FFF2-40B4-BE49-F238E27FC236}">
                <a16:creationId xmlns:a16="http://schemas.microsoft.com/office/drawing/2014/main" id="{A1CBF969-3796-AB7B-903D-052EC90545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5" t="25361" r="60119" b="24400"/>
          <a:stretch/>
        </p:blipFill>
        <p:spPr bwMode="auto">
          <a:xfrm>
            <a:off x="7501778" y="2115117"/>
            <a:ext cx="1178760" cy="1224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09BCF91-0171-CDBE-0687-28D0ED52D47B}"/>
              </a:ext>
            </a:extLst>
          </p:cNvPr>
          <p:cNvCxnSpPr>
            <a:cxnSpLocks/>
          </p:cNvCxnSpPr>
          <p:nvPr/>
        </p:nvCxnSpPr>
        <p:spPr>
          <a:xfrm>
            <a:off x="8791830" y="2694449"/>
            <a:ext cx="901079" cy="1138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9780EC86-5973-040A-C728-F9DF9A7459F1}"/>
              </a:ext>
            </a:extLst>
          </p:cNvPr>
          <p:cNvSpPr txBox="1"/>
          <p:nvPr/>
        </p:nvSpPr>
        <p:spPr>
          <a:xfrm>
            <a:off x="9242369" y="4835706"/>
            <a:ext cx="2622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real T1-weighted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DD94916-886D-6B38-0670-1DC8151DD293}"/>
              </a:ext>
            </a:extLst>
          </p:cNvPr>
          <p:cNvSpPr txBox="1"/>
          <p:nvPr/>
        </p:nvSpPr>
        <p:spPr>
          <a:xfrm>
            <a:off x="1222282" y="1635632"/>
            <a:ext cx="21042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Digital phantom</a:t>
            </a:r>
          </a:p>
        </p:txBody>
      </p:sp>
      <p:pic>
        <p:nvPicPr>
          <p:cNvPr id="7172" name="Picture 4" descr="Problem 2) Based on the relaxation parameters listed | Chegg.com">
            <a:extLst>
              <a:ext uri="{FF2B5EF4-FFF2-40B4-BE49-F238E27FC236}">
                <a16:creationId xmlns:a16="http://schemas.microsoft.com/office/drawing/2014/main" id="{FE5C8E68-89FC-AEDD-4524-6AD3BC642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749" y="3618065"/>
            <a:ext cx="2116226" cy="1525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A917A31-D19F-0E5E-8FB8-DDADFA3337B8}"/>
              </a:ext>
            </a:extLst>
          </p:cNvPr>
          <p:cNvCxnSpPr>
            <a:cxnSpLocks/>
          </p:cNvCxnSpPr>
          <p:nvPr/>
        </p:nvCxnSpPr>
        <p:spPr>
          <a:xfrm>
            <a:off x="3149079" y="2737911"/>
            <a:ext cx="0" cy="83463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4DEDDDDD-B680-E29B-8713-2CE08D6B0E82}"/>
              </a:ext>
            </a:extLst>
          </p:cNvPr>
          <p:cNvSpPr txBox="1"/>
          <p:nvPr/>
        </p:nvSpPr>
        <p:spPr>
          <a:xfrm>
            <a:off x="7537182" y="1739135"/>
            <a:ext cx="1107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K-space</a:t>
            </a:r>
          </a:p>
        </p:txBody>
      </p:sp>
      <p:pic>
        <p:nvPicPr>
          <p:cNvPr id="6" name="Picture 5" descr="A screenshot of a person&#10;&#10;Description automatically generated">
            <a:extLst>
              <a:ext uri="{FF2B5EF4-FFF2-40B4-BE49-F238E27FC236}">
                <a16:creationId xmlns:a16="http://schemas.microsoft.com/office/drawing/2014/main" id="{14957E73-98ED-E35F-1446-2A8D40F820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66052" y="76959"/>
            <a:ext cx="1229062" cy="162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21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/>
      <p:bldP spid="15" grpId="0"/>
      <p:bldP spid="17" grpId="0"/>
      <p:bldP spid="18" grpId="0"/>
      <p:bldP spid="38" grpId="0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B21B3-8288-7FEB-54DB-868CCB312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Short research description from Ian Lane and Roberto </a:t>
            </a:r>
            <a:r>
              <a:rPr lang="en-US" dirty="0" err="1"/>
              <a:t>Manduchi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0A316F-5F0B-4746-6CAF-5C652D2EF1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A person wearing a hat&#10;&#10;Description automatically generated">
            <a:extLst>
              <a:ext uri="{FF2B5EF4-FFF2-40B4-BE49-F238E27FC236}">
                <a16:creationId xmlns:a16="http://schemas.microsoft.com/office/drawing/2014/main" id="{E8E5697C-0BBA-D626-B091-7F5D1CD218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3257" y="1473005"/>
            <a:ext cx="3251458" cy="3753111"/>
          </a:xfrm>
          <a:prstGeom prst="rect">
            <a:avLst/>
          </a:prstGeom>
        </p:spPr>
      </p:pic>
      <p:pic>
        <p:nvPicPr>
          <p:cNvPr id="5" name="Picture 4" descr="A person taking a selfie&#10;&#10;Description automatically generated">
            <a:extLst>
              <a:ext uri="{FF2B5EF4-FFF2-40B4-BE49-F238E27FC236}">
                <a16:creationId xmlns:a16="http://schemas.microsoft.com/office/drawing/2014/main" id="{1C92A5F7-6938-128A-FB03-A5F4233E0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290" y="1473005"/>
            <a:ext cx="3251455" cy="4082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4015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16458</TotalTime>
  <Words>233</Words>
  <Application>Microsoft Macintosh PowerPoint</Application>
  <PresentationFormat>Widescreen</PresentationFormat>
  <Paragraphs>62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Artificial Intelligence and Machine Learning at UC Santa Cruz</vt:lpstr>
      <vt:lpstr>AI faculty</vt:lpstr>
      <vt:lpstr>Research areas</vt:lpstr>
      <vt:lpstr>Multimodal Computer Vision + NLP</vt:lpstr>
      <vt:lpstr>Learning efficient multimodal representations</vt:lpstr>
      <vt:lpstr>Reliable and trustworthy AI</vt:lpstr>
      <vt:lpstr>Probabilistic soft logic and neurosymbolic learning</vt:lpstr>
      <vt:lpstr>Differentiable physics-based simulators </vt:lpstr>
      <vt:lpstr>Short research description from Ian Lane and Roberto Manduchi</vt:lpstr>
      <vt:lpstr>AI start-ups at UC Santa Cruz</vt:lpstr>
      <vt:lpstr>Student initiatives in AI @ UC Santa Cruz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Medical Image Generation and Analysis using Bayesian Generative Models</dc:title>
  <dc:creator>Razvan Marinescu</dc:creator>
  <cp:lastModifiedBy>Razvan Marinescu</cp:lastModifiedBy>
  <cp:revision>116</cp:revision>
  <dcterms:created xsi:type="dcterms:W3CDTF">2024-02-09T06:23:24Z</dcterms:created>
  <dcterms:modified xsi:type="dcterms:W3CDTF">2024-04-17T18:42:42Z</dcterms:modified>
</cp:coreProperties>
</file>