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30" r:id="rId3"/>
    <p:sldId id="307" r:id="rId4"/>
    <p:sldId id="311" r:id="rId5"/>
    <p:sldId id="312" r:id="rId6"/>
    <p:sldId id="310" r:id="rId7"/>
    <p:sldId id="298" r:id="rId8"/>
    <p:sldId id="327" r:id="rId9"/>
    <p:sldId id="309" r:id="rId10"/>
    <p:sldId id="299" r:id="rId11"/>
    <p:sldId id="301" r:id="rId12"/>
    <p:sldId id="302" r:id="rId13"/>
    <p:sldId id="308" r:id="rId14"/>
    <p:sldId id="300" r:id="rId15"/>
    <p:sldId id="328" r:id="rId16"/>
    <p:sldId id="329" r:id="rId17"/>
    <p:sldId id="295" r:id="rId18"/>
    <p:sldId id="294" r:id="rId19"/>
    <p:sldId id="293" r:id="rId20"/>
    <p:sldId id="313" r:id="rId21"/>
    <p:sldId id="314" r:id="rId22"/>
    <p:sldId id="315" r:id="rId23"/>
    <p:sldId id="316" r:id="rId24"/>
    <p:sldId id="318" r:id="rId25"/>
    <p:sldId id="323" r:id="rId26"/>
    <p:sldId id="317" r:id="rId27"/>
    <p:sldId id="319" r:id="rId28"/>
    <p:sldId id="320" r:id="rId29"/>
    <p:sldId id="321" r:id="rId30"/>
    <p:sldId id="322" r:id="rId31"/>
    <p:sldId id="324" r:id="rId32"/>
    <p:sldId id="325" r:id="rId33"/>
    <p:sldId id="32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zvan Valentin Marinescu" initials="RVM" lastIdx="1" clrIdx="0">
    <p:extLst>
      <p:ext uri="{19B8F6BF-5375-455C-9EA6-DF929625EA0E}">
        <p15:presenceInfo xmlns:p15="http://schemas.microsoft.com/office/powerpoint/2012/main" userId="a184f8c4514c0a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F00B"/>
    <a:srgbClr val="F6121F"/>
    <a:srgbClr val="EFB8BB"/>
    <a:srgbClr val="E98588"/>
    <a:srgbClr val="EA46CE"/>
    <a:srgbClr val="ECA5DE"/>
    <a:srgbClr val="E88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92"/>
    <p:restoredTop sz="77341"/>
  </p:normalViewPr>
  <p:slideViewPr>
    <p:cSldViewPr snapToGrid="0">
      <p:cViewPr varScale="1">
        <p:scale>
          <a:sx n="152" d="100"/>
          <a:sy n="152" d="100"/>
        </p:scale>
        <p:origin x="208" y="4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C73A0-B786-944D-9A8E-924F70112237}"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989FB-A956-314E-A580-F60FE9515D86}" type="slidenum">
              <a:rPr lang="en-US" smtClean="0"/>
              <a:t>‹#›</a:t>
            </a:fld>
            <a:endParaRPr lang="en-US"/>
          </a:p>
        </p:txBody>
      </p:sp>
    </p:spTree>
    <p:extLst>
      <p:ext uri="{BB962C8B-B14F-4D97-AF65-F5344CB8AC3E}">
        <p14:creationId xmlns:p14="http://schemas.microsoft.com/office/powerpoint/2010/main" val="39182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Title: Machine Learning in Physics: From solving PDEs to developing better theories</a:t>
            </a:r>
          </a:p>
          <a:p>
            <a:pPr algn="l"/>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Abstract: Machine Learning has had a significant impact on a variety of application domains such as computer vision and natural language processing, and has now matured enough so it can impact more complex scientific problems in physics. In this talk, I will discuss using ML towards solving a variety of physics problems ranging from fluid-dynamics PDE solving with neural networks, optimizing Hamiltonians from condensed matter applications to searching for better theoretical formulas that match existing observations. </a:t>
            </a:r>
          </a:p>
          <a:p>
            <a:endParaRPr lang="en-US" dirty="0"/>
          </a:p>
        </p:txBody>
      </p:sp>
      <p:sp>
        <p:nvSpPr>
          <p:cNvPr id="4" name="Slide Number Placeholder 3"/>
          <p:cNvSpPr>
            <a:spLocks noGrp="1"/>
          </p:cNvSpPr>
          <p:nvPr>
            <p:ph type="sldNum" sz="quarter" idx="5"/>
          </p:nvPr>
        </p:nvSpPr>
        <p:spPr/>
        <p:txBody>
          <a:bodyPr/>
          <a:lstStyle/>
          <a:p>
            <a:fld id="{F1D989FB-A956-314E-A580-F60FE9515D86}" type="slidenum">
              <a:rPr lang="en-US" smtClean="0"/>
              <a:t>1</a:t>
            </a:fld>
            <a:endParaRPr lang="en-US"/>
          </a:p>
        </p:txBody>
      </p:sp>
    </p:spTree>
    <p:extLst>
      <p:ext uri="{BB962C8B-B14F-4D97-AF65-F5344CB8AC3E}">
        <p14:creationId xmlns:p14="http://schemas.microsoft.com/office/powerpoint/2010/main" val="51272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link.aps.org</a:t>
            </a:r>
            <a:r>
              <a:rPr lang="en-US" dirty="0"/>
              <a:t>/accepted/10.1103/PhysRevLett.126.180604</a:t>
            </a:r>
          </a:p>
        </p:txBody>
      </p:sp>
      <p:sp>
        <p:nvSpPr>
          <p:cNvPr id="4" name="Slide Number Placeholder 3"/>
          <p:cNvSpPr>
            <a:spLocks noGrp="1"/>
          </p:cNvSpPr>
          <p:nvPr>
            <p:ph type="sldNum" sz="quarter" idx="5"/>
          </p:nvPr>
        </p:nvSpPr>
        <p:spPr/>
        <p:txBody>
          <a:bodyPr/>
          <a:lstStyle/>
          <a:p>
            <a:fld id="{F1D989FB-A956-314E-A580-F60FE9515D86}" type="slidenum">
              <a:rPr lang="en-US" smtClean="0"/>
              <a:t>23</a:t>
            </a:fld>
            <a:endParaRPr lang="en-US"/>
          </a:p>
        </p:txBody>
      </p:sp>
    </p:spTree>
    <p:extLst>
      <p:ext uri="{BB962C8B-B14F-4D97-AF65-F5344CB8AC3E}">
        <p14:creationId xmlns:p14="http://schemas.microsoft.com/office/powerpoint/2010/main" val="204410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system-ui"/>
              </a:rPr>
              <a:t>Unveiling future superconductors through machine learning - https://</a:t>
            </a:r>
            <a:r>
              <a:rPr lang="en-US" b="0" i="0" dirty="0" err="1">
                <a:solidFill>
                  <a:srgbClr val="FFFFFF"/>
                </a:solidFill>
                <a:effectLst/>
                <a:latin typeface="system-ui"/>
              </a:rPr>
              <a:t>www.sciencedirect.com</a:t>
            </a:r>
            <a:r>
              <a:rPr lang="en-US" b="0" i="0" dirty="0">
                <a:solidFill>
                  <a:srgbClr val="FFFFFF"/>
                </a:solidFill>
                <a:effectLst/>
                <a:latin typeface="system-ui"/>
              </a:rPr>
              <a:t>/science/article/</a:t>
            </a:r>
            <a:r>
              <a:rPr lang="en-US" b="0" i="0" dirty="0" err="1">
                <a:solidFill>
                  <a:srgbClr val="FFFFFF"/>
                </a:solidFill>
                <a:effectLst/>
                <a:latin typeface="system-ui"/>
              </a:rPr>
              <a:t>pii</a:t>
            </a:r>
            <a:r>
              <a:rPr lang="en-US" b="0" i="0" dirty="0">
                <a:solidFill>
                  <a:srgbClr val="FFFFFF"/>
                </a:solidFill>
                <a:effectLst/>
                <a:latin typeface="system-ui"/>
              </a:rPr>
              <a:t>/S2542529324000609</a:t>
            </a:r>
          </a:p>
          <a:p>
            <a:br>
              <a:rPr lang="en-US" dirty="0"/>
            </a:br>
            <a:endParaRPr lang="en-US" dirty="0"/>
          </a:p>
        </p:txBody>
      </p:sp>
      <p:sp>
        <p:nvSpPr>
          <p:cNvPr id="4" name="Slide Number Placeholder 3"/>
          <p:cNvSpPr>
            <a:spLocks noGrp="1"/>
          </p:cNvSpPr>
          <p:nvPr>
            <p:ph type="sldNum" sz="quarter" idx="5"/>
          </p:nvPr>
        </p:nvSpPr>
        <p:spPr/>
        <p:txBody>
          <a:bodyPr/>
          <a:lstStyle/>
          <a:p>
            <a:fld id="{F1D989FB-A956-314E-A580-F60FE9515D86}" type="slidenum">
              <a:rPr lang="en-US" smtClean="0"/>
              <a:t>25</a:t>
            </a:fld>
            <a:endParaRPr lang="en-US"/>
          </a:p>
        </p:txBody>
      </p:sp>
    </p:spTree>
    <p:extLst>
      <p:ext uri="{BB962C8B-B14F-4D97-AF65-F5344CB8AC3E}">
        <p14:creationId xmlns:p14="http://schemas.microsoft.com/office/powerpoint/2010/main" val="216337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/articles/s41524-018-0085-8</a:t>
            </a:r>
          </a:p>
        </p:txBody>
      </p:sp>
      <p:sp>
        <p:nvSpPr>
          <p:cNvPr id="4" name="Slide Number Placeholder 3"/>
          <p:cNvSpPr>
            <a:spLocks noGrp="1"/>
          </p:cNvSpPr>
          <p:nvPr>
            <p:ph type="sldNum" sz="quarter" idx="5"/>
          </p:nvPr>
        </p:nvSpPr>
        <p:spPr/>
        <p:txBody>
          <a:bodyPr/>
          <a:lstStyle/>
          <a:p>
            <a:fld id="{F1D989FB-A956-314E-A580-F60FE9515D86}" type="slidenum">
              <a:rPr lang="en-US" smtClean="0"/>
              <a:t>26</a:t>
            </a:fld>
            <a:endParaRPr lang="en-US"/>
          </a:p>
        </p:txBody>
      </p:sp>
    </p:spTree>
    <p:extLst>
      <p:ext uri="{BB962C8B-B14F-4D97-AF65-F5344CB8AC3E}">
        <p14:creationId xmlns:p14="http://schemas.microsoft.com/office/powerpoint/2010/main" val="220102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journals.aps.org</a:t>
            </a:r>
            <a:r>
              <a:rPr lang="en-US" dirty="0"/>
              <a:t>/</a:t>
            </a:r>
            <a:r>
              <a:rPr lang="en-US" dirty="0" err="1"/>
              <a:t>prb</a:t>
            </a:r>
            <a:r>
              <a:rPr lang="en-US" dirty="0"/>
              <a:t>/pdf/10.1103/PhysRevB.103.014509</a:t>
            </a:r>
          </a:p>
        </p:txBody>
      </p:sp>
      <p:sp>
        <p:nvSpPr>
          <p:cNvPr id="4" name="Slide Number Placeholder 3"/>
          <p:cNvSpPr>
            <a:spLocks noGrp="1"/>
          </p:cNvSpPr>
          <p:nvPr>
            <p:ph type="sldNum" sz="quarter" idx="5"/>
          </p:nvPr>
        </p:nvSpPr>
        <p:spPr/>
        <p:txBody>
          <a:bodyPr/>
          <a:lstStyle/>
          <a:p>
            <a:fld id="{F1D989FB-A956-314E-A580-F60FE9515D86}" type="slidenum">
              <a:rPr lang="en-US" smtClean="0"/>
              <a:t>27</a:t>
            </a:fld>
            <a:endParaRPr lang="en-US"/>
          </a:p>
        </p:txBody>
      </p:sp>
    </p:spTree>
    <p:extLst>
      <p:ext uri="{BB962C8B-B14F-4D97-AF65-F5344CB8AC3E}">
        <p14:creationId xmlns:p14="http://schemas.microsoft.com/office/powerpoint/2010/main" val="488731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pubs.acs.org</a:t>
            </a:r>
            <a:r>
              <a:rPr lang="en-US" dirty="0"/>
              <a:t>/</a:t>
            </a:r>
            <a:r>
              <a:rPr lang="en-US" dirty="0" err="1"/>
              <a:t>doi</a:t>
            </a:r>
            <a:r>
              <a:rPr lang="en-US" dirty="0"/>
              <a:t>/pdf/10.1021/acsami.3c00593</a:t>
            </a:r>
          </a:p>
        </p:txBody>
      </p:sp>
      <p:sp>
        <p:nvSpPr>
          <p:cNvPr id="4" name="Slide Number Placeholder 3"/>
          <p:cNvSpPr>
            <a:spLocks noGrp="1"/>
          </p:cNvSpPr>
          <p:nvPr>
            <p:ph type="sldNum" sz="quarter" idx="5"/>
          </p:nvPr>
        </p:nvSpPr>
        <p:spPr/>
        <p:txBody>
          <a:bodyPr/>
          <a:lstStyle/>
          <a:p>
            <a:fld id="{F1D989FB-A956-314E-A580-F60FE9515D86}" type="slidenum">
              <a:rPr lang="en-US" smtClean="0"/>
              <a:t>28</a:t>
            </a:fld>
            <a:endParaRPr lang="en-US"/>
          </a:p>
        </p:txBody>
      </p:sp>
    </p:spTree>
    <p:extLst>
      <p:ext uri="{BB962C8B-B14F-4D97-AF65-F5344CB8AC3E}">
        <p14:creationId xmlns:p14="http://schemas.microsoft.com/office/powerpoint/2010/main" val="202543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/articles/s41524-022-00933-1.pdf</a:t>
            </a:r>
          </a:p>
        </p:txBody>
      </p:sp>
      <p:sp>
        <p:nvSpPr>
          <p:cNvPr id="4" name="Slide Number Placeholder 3"/>
          <p:cNvSpPr>
            <a:spLocks noGrp="1"/>
          </p:cNvSpPr>
          <p:nvPr>
            <p:ph type="sldNum" sz="quarter" idx="5"/>
          </p:nvPr>
        </p:nvSpPr>
        <p:spPr/>
        <p:txBody>
          <a:bodyPr/>
          <a:lstStyle/>
          <a:p>
            <a:fld id="{F1D989FB-A956-314E-A580-F60FE9515D86}" type="slidenum">
              <a:rPr lang="en-US" smtClean="0"/>
              <a:t>29</a:t>
            </a:fld>
            <a:endParaRPr lang="en-US"/>
          </a:p>
        </p:txBody>
      </p:sp>
    </p:spTree>
    <p:extLst>
      <p:ext uri="{BB962C8B-B14F-4D97-AF65-F5344CB8AC3E}">
        <p14:creationId xmlns:p14="http://schemas.microsoft.com/office/powerpoint/2010/main" val="3375622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/articles/s41524-021-00666-7</a:t>
            </a:r>
          </a:p>
        </p:txBody>
      </p:sp>
      <p:sp>
        <p:nvSpPr>
          <p:cNvPr id="4" name="Slide Number Placeholder 3"/>
          <p:cNvSpPr>
            <a:spLocks noGrp="1"/>
          </p:cNvSpPr>
          <p:nvPr>
            <p:ph type="sldNum" sz="quarter" idx="5"/>
          </p:nvPr>
        </p:nvSpPr>
        <p:spPr/>
        <p:txBody>
          <a:bodyPr/>
          <a:lstStyle/>
          <a:p>
            <a:fld id="{F1D989FB-A956-314E-A580-F60FE9515D86}" type="slidenum">
              <a:rPr lang="en-US" smtClean="0"/>
              <a:t>30</a:t>
            </a:fld>
            <a:endParaRPr lang="en-US"/>
          </a:p>
        </p:txBody>
      </p:sp>
    </p:spTree>
    <p:extLst>
      <p:ext uri="{BB962C8B-B14F-4D97-AF65-F5344CB8AC3E}">
        <p14:creationId xmlns:p14="http://schemas.microsoft.com/office/powerpoint/2010/main" val="1498925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journals.aps.org</a:t>
            </a:r>
            <a:r>
              <a:rPr lang="en-US" dirty="0"/>
              <a:t>/</a:t>
            </a:r>
            <a:r>
              <a:rPr lang="en-US" dirty="0" err="1"/>
              <a:t>prb</a:t>
            </a:r>
            <a:r>
              <a:rPr lang="en-US" dirty="0"/>
              <a:t>/pdf/10.1103/PhysRevB.100.174506</a:t>
            </a:r>
          </a:p>
        </p:txBody>
      </p:sp>
      <p:sp>
        <p:nvSpPr>
          <p:cNvPr id="4" name="Slide Number Placeholder 3"/>
          <p:cNvSpPr>
            <a:spLocks noGrp="1"/>
          </p:cNvSpPr>
          <p:nvPr>
            <p:ph type="sldNum" sz="quarter" idx="5"/>
          </p:nvPr>
        </p:nvSpPr>
        <p:spPr/>
        <p:txBody>
          <a:bodyPr/>
          <a:lstStyle/>
          <a:p>
            <a:fld id="{F1D989FB-A956-314E-A580-F60FE9515D86}" type="slidenum">
              <a:rPr lang="en-US" smtClean="0"/>
              <a:t>31</a:t>
            </a:fld>
            <a:endParaRPr lang="en-US"/>
          </a:p>
        </p:txBody>
      </p:sp>
    </p:spTree>
    <p:extLst>
      <p:ext uri="{BB962C8B-B14F-4D97-AF65-F5344CB8AC3E}">
        <p14:creationId xmlns:p14="http://schemas.microsoft.com/office/powerpoint/2010/main" val="429004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journals.aps.org</a:t>
            </a:r>
            <a:r>
              <a:rPr lang="en-US" dirty="0"/>
              <a:t>/</a:t>
            </a:r>
            <a:r>
              <a:rPr lang="en-US" dirty="0" err="1"/>
              <a:t>prb</a:t>
            </a:r>
            <a:r>
              <a:rPr lang="en-US" dirty="0"/>
              <a:t>/pdf/10.1103/PhysRevB.101.144505</a:t>
            </a:r>
          </a:p>
        </p:txBody>
      </p:sp>
      <p:sp>
        <p:nvSpPr>
          <p:cNvPr id="4" name="Slide Number Placeholder 3"/>
          <p:cNvSpPr>
            <a:spLocks noGrp="1"/>
          </p:cNvSpPr>
          <p:nvPr>
            <p:ph type="sldNum" sz="quarter" idx="5"/>
          </p:nvPr>
        </p:nvSpPr>
        <p:spPr/>
        <p:txBody>
          <a:bodyPr/>
          <a:lstStyle/>
          <a:p>
            <a:fld id="{F1D989FB-A956-314E-A580-F60FE9515D86}" type="slidenum">
              <a:rPr lang="en-US" smtClean="0"/>
              <a:t>32</a:t>
            </a:fld>
            <a:endParaRPr lang="en-US"/>
          </a:p>
        </p:txBody>
      </p:sp>
    </p:spTree>
    <p:extLst>
      <p:ext uri="{BB962C8B-B14F-4D97-AF65-F5344CB8AC3E}">
        <p14:creationId xmlns:p14="http://schemas.microsoft.com/office/powerpoint/2010/main" val="207109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advances and applications of deep learning methods in materials science - https://</a:t>
            </a:r>
            <a:r>
              <a:rPr lang="en-US" dirty="0" err="1"/>
              <a:t>www.nature.com</a:t>
            </a:r>
            <a:r>
              <a:rPr lang="en-US" dirty="0"/>
              <a:t>/articles/s41524-022-00734-6.pdf</a:t>
            </a:r>
            <a:br>
              <a:rPr lang="en-US" dirty="0"/>
            </a:br>
            <a:br>
              <a:rPr lang="en-US" dirty="0"/>
            </a:br>
            <a:r>
              <a:rPr lang="en-US" dirty="0"/>
              <a:t>Fig. 2 Schematic representations of an atomic structure as a graph. a CGCNN model in which crystals are converted to graphs with nodes representing atoms in the unit cell and edges representing atom connections. Nodes and edges are characterized by vectors corresponding to the atoms and bonds in the crystal, respectively [Reprinted with permission from ref. 67 Copyright 2019 American Physical Society], b ALIGNN65 model in which the convolution layer alternates between message passing on the bond graph and its bond-angle line graph. c </a:t>
            </a:r>
            <a:r>
              <a:rPr lang="en-US" dirty="0" err="1"/>
              <a:t>MEGNet</a:t>
            </a:r>
            <a:r>
              <a:rPr lang="en-US" dirty="0"/>
              <a:t> in which the initial graph is represented by the set of atomic attributes, bond attributes and global state attributes [Reprinted with permission from ref. 33 Copyright 2019 American Chemical Society] model, d </a:t>
            </a:r>
            <a:r>
              <a:rPr lang="en-US" dirty="0" err="1"/>
              <a:t>iCGCNN</a:t>
            </a:r>
            <a:r>
              <a:rPr lang="en-US" dirty="0"/>
              <a:t> model in which multiple edges connect a node to neighboring nodes to show the number of Voronoi neighbors [Reprinted with permission from ref. 122 Copyright 2019 American Physical Society].</a:t>
            </a:r>
          </a:p>
        </p:txBody>
      </p:sp>
      <p:sp>
        <p:nvSpPr>
          <p:cNvPr id="4" name="Slide Number Placeholder 3"/>
          <p:cNvSpPr>
            <a:spLocks noGrp="1"/>
          </p:cNvSpPr>
          <p:nvPr>
            <p:ph type="sldNum" sz="quarter" idx="5"/>
          </p:nvPr>
        </p:nvSpPr>
        <p:spPr/>
        <p:txBody>
          <a:bodyPr/>
          <a:lstStyle/>
          <a:p>
            <a:fld id="{F1D989FB-A956-314E-A580-F60FE9515D86}" type="slidenum">
              <a:rPr lang="en-US" smtClean="0"/>
              <a:t>5</a:t>
            </a:fld>
            <a:endParaRPr lang="en-US"/>
          </a:p>
        </p:txBody>
      </p:sp>
    </p:spTree>
    <p:extLst>
      <p:ext uri="{BB962C8B-B14F-4D97-AF65-F5344CB8AC3E}">
        <p14:creationId xmlns:p14="http://schemas.microsoft.com/office/powerpoint/2010/main" val="347785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/@hridaym.211me129/hands-on-physics-informed-neural-networks-2e9bca75ab59</a:t>
            </a:r>
          </a:p>
        </p:txBody>
      </p:sp>
      <p:sp>
        <p:nvSpPr>
          <p:cNvPr id="4" name="Slide Number Placeholder 3"/>
          <p:cNvSpPr>
            <a:spLocks noGrp="1"/>
          </p:cNvSpPr>
          <p:nvPr>
            <p:ph type="sldNum" sz="quarter" idx="5"/>
          </p:nvPr>
        </p:nvSpPr>
        <p:spPr/>
        <p:txBody>
          <a:bodyPr/>
          <a:lstStyle/>
          <a:p>
            <a:fld id="{F1D989FB-A956-314E-A580-F60FE9515D86}" type="slidenum">
              <a:rPr lang="en-US" smtClean="0"/>
              <a:t>7</a:t>
            </a:fld>
            <a:endParaRPr lang="en-US"/>
          </a:p>
        </p:txBody>
      </p:sp>
    </p:spTree>
    <p:extLst>
      <p:ext uri="{BB962C8B-B14F-4D97-AF65-F5344CB8AC3E}">
        <p14:creationId xmlns:p14="http://schemas.microsoft.com/office/powerpoint/2010/main" val="3647158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example aims to highlight the ability of the proposed framework to handle governing partial differential equations involving higher order derivatives. Here, we consider a mathematical model of waves on shallow water surfaces; the </a:t>
            </a:r>
            <a:r>
              <a:rPr lang="en-US" dirty="0" err="1"/>
              <a:t>Korteweg</a:t>
            </a:r>
            <a:r>
              <a:rPr lang="en-US" dirty="0"/>
              <a:t>–de Vries (</a:t>
            </a:r>
            <a:r>
              <a:rPr lang="en-US" dirty="0" err="1"/>
              <a:t>KdV</a:t>
            </a:r>
            <a:r>
              <a:rPr lang="en-US" dirty="0"/>
              <a:t>) equation. This equation can also be viewed as Burgers equation with an added dispersive term. The </a:t>
            </a:r>
            <a:r>
              <a:rPr lang="en-US" dirty="0" err="1"/>
              <a:t>KdV</a:t>
            </a:r>
            <a:r>
              <a:rPr lang="en-US" dirty="0"/>
              <a:t> equation has several connections to physical problems. It describes the evolution of long one-dimensional waves in many physical settings. Such physical settings include shallow-water waves with weakly non-linear restoring forces, long internal waves in a density-stratified ocean, ion acoustic waves in a plasma, and acoustic waves on a crystal lattice. Moreover, the </a:t>
            </a:r>
            <a:r>
              <a:rPr lang="en-US" dirty="0" err="1"/>
              <a:t>KdV</a:t>
            </a:r>
            <a:r>
              <a:rPr lang="en-US" dirty="0"/>
              <a:t> equation is the governing equation of the string in the Fermi–Pasta–</a:t>
            </a:r>
            <a:r>
              <a:rPr lang="en-US" dirty="0" err="1"/>
              <a:t>Ulam</a:t>
            </a:r>
            <a:r>
              <a:rPr lang="en-US" dirty="0"/>
              <a:t> problem [48] in the continuum limit. The </a:t>
            </a:r>
            <a:r>
              <a:rPr lang="en-US" dirty="0" err="1"/>
              <a:t>KdV</a:t>
            </a:r>
            <a:r>
              <a:rPr lang="en-US" dirty="0"/>
              <a:t> equation reads as </a:t>
            </a:r>
          </a:p>
          <a:p>
            <a:endParaRPr lang="en-US" dirty="0"/>
          </a:p>
          <a:p>
            <a:r>
              <a:rPr lang="en-US" dirty="0" err="1"/>
              <a:t>ut</a:t>
            </a:r>
            <a:r>
              <a:rPr lang="en-US" dirty="0"/>
              <a:t> + </a:t>
            </a:r>
            <a:r>
              <a:rPr lang="el-GR" dirty="0"/>
              <a:t>λ1</a:t>
            </a:r>
            <a:r>
              <a:rPr lang="en-US" dirty="0" err="1"/>
              <a:t>uux</a:t>
            </a:r>
            <a:r>
              <a:rPr lang="en-US" dirty="0"/>
              <a:t> + </a:t>
            </a:r>
            <a:r>
              <a:rPr lang="el-GR" dirty="0"/>
              <a:t>λ2</a:t>
            </a:r>
            <a:r>
              <a:rPr lang="en-US" dirty="0" err="1"/>
              <a:t>uxxx</a:t>
            </a:r>
            <a:r>
              <a:rPr lang="en-US" dirty="0"/>
              <a:t> = 0, (27) </a:t>
            </a:r>
          </a:p>
          <a:p>
            <a:endParaRPr lang="en-US" dirty="0"/>
          </a:p>
          <a:p>
            <a:r>
              <a:rPr lang="en-US" dirty="0"/>
              <a:t>with (</a:t>
            </a:r>
            <a:r>
              <a:rPr lang="el-GR" dirty="0"/>
              <a:t>λ1, λ2) </a:t>
            </a:r>
            <a:r>
              <a:rPr lang="en-US" dirty="0"/>
              <a:t>being the unknown parameters. For the </a:t>
            </a:r>
            <a:r>
              <a:rPr lang="en-US" dirty="0" err="1"/>
              <a:t>KdV</a:t>
            </a:r>
            <a:r>
              <a:rPr lang="en-US" dirty="0"/>
              <a:t> equation, the nonlinear operator in equations (22) is given by </a:t>
            </a:r>
          </a:p>
          <a:p>
            <a:endParaRPr lang="en-US" dirty="0"/>
          </a:p>
          <a:p>
            <a:r>
              <a:rPr lang="en-US" dirty="0"/>
              <a:t>N [</a:t>
            </a:r>
            <a:r>
              <a:rPr lang="en-US" dirty="0" err="1"/>
              <a:t>un+c</a:t>
            </a:r>
            <a:r>
              <a:rPr lang="en-US" dirty="0"/>
              <a:t> j] = </a:t>
            </a:r>
            <a:r>
              <a:rPr lang="el-GR" dirty="0"/>
              <a:t>λ1</a:t>
            </a:r>
            <a:r>
              <a:rPr lang="en-US" dirty="0" err="1"/>
              <a:t>un+c</a:t>
            </a:r>
            <a:r>
              <a:rPr lang="en-US" dirty="0"/>
              <a:t> j u </a:t>
            </a:r>
            <a:r>
              <a:rPr lang="en-US" dirty="0" err="1"/>
              <a:t>n+c</a:t>
            </a:r>
            <a:r>
              <a:rPr lang="en-US" dirty="0"/>
              <a:t> j x − </a:t>
            </a:r>
            <a:r>
              <a:rPr lang="el-GR" dirty="0"/>
              <a:t>λ2</a:t>
            </a:r>
            <a:r>
              <a:rPr lang="en-US" dirty="0"/>
              <a:t>u </a:t>
            </a:r>
            <a:r>
              <a:rPr lang="en-US" dirty="0" err="1"/>
              <a:t>n+c</a:t>
            </a:r>
            <a:r>
              <a:rPr lang="en-US" dirty="0"/>
              <a:t> j xxx </a:t>
            </a:r>
          </a:p>
          <a:p>
            <a:endParaRPr lang="en-US" dirty="0"/>
          </a:p>
          <a:p>
            <a:r>
              <a:rPr lang="en-US" dirty="0"/>
              <a:t>and the shared parameters of the neural networks (23), (24), and (25) along with the parameters </a:t>
            </a:r>
            <a:r>
              <a:rPr lang="el-GR" dirty="0"/>
              <a:t>λ = (λ1, λ2) </a:t>
            </a:r>
            <a:r>
              <a:rPr lang="en-US" dirty="0"/>
              <a:t>of the </a:t>
            </a:r>
            <a:r>
              <a:rPr lang="en-US" dirty="0" err="1"/>
              <a:t>KdV</a:t>
            </a:r>
            <a:r>
              <a:rPr lang="en-US" dirty="0"/>
              <a:t> equation can be learned by minimizing the sum of squared errors (26). To obtain a set of training and test data we simulated (27) using conventional spectral methods. Specifically, starting from an initial condition u(0, x) = cos(</a:t>
            </a:r>
            <a:r>
              <a:rPr lang="el-GR" dirty="0"/>
              <a:t>π</a:t>
            </a:r>
            <a:r>
              <a:rPr lang="en-US" dirty="0"/>
              <a:t>x) and assuming periodic boundary conditions, we have integrated equation (27) up to a final time t = 1.0 using the </a:t>
            </a:r>
            <a:r>
              <a:rPr lang="en-US" dirty="0" err="1"/>
              <a:t>Chebfun</a:t>
            </a:r>
            <a:r>
              <a:rPr lang="en-US" dirty="0"/>
              <a:t> package [40] with a spectral Fourier discretization with 512 modes and a fourth-order explicit Runge–</a:t>
            </a:r>
            <a:r>
              <a:rPr lang="en-US" dirty="0" err="1"/>
              <a:t>Kutta</a:t>
            </a:r>
            <a:r>
              <a:rPr lang="en-US" dirty="0"/>
              <a:t> temporal integrator with time-step t = 10−6. Using this data-set, we then extract two solution snapshots at time t n = 0.2 and t n+1 = 0.8, and randomly sub-sample them using </a:t>
            </a:r>
            <a:r>
              <a:rPr lang="en-US" dirty="0" err="1"/>
              <a:t>Nn</a:t>
            </a:r>
            <a:r>
              <a:rPr lang="en-US" dirty="0"/>
              <a:t> = 199 and Nn+1 = 201 to generate a training data-set. We then use these data to train a discrete time physics-informed neural network by minimizing the sum of squared error loss of equation (26) using L-BFGS [35]. The network architecture used here comprises of 4 hidden layers, 50 neurons per layer, and an output layer predicting the solution at the q Runge–</a:t>
            </a:r>
            <a:r>
              <a:rPr lang="en-US" dirty="0" err="1"/>
              <a:t>Kutta</a:t>
            </a:r>
            <a:r>
              <a:rPr lang="en-US" dirty="0"/>
              <a:t> stages, i.e., </a:t>
            </a:r>
            <a:r>
              <a:rPr lang="en-US" dirty="0" err="1"/>
              <a:t>un+c</a:t>
            </a:r>
            <a:r>
              <a:rPr lang="en-US" dirty="0"/>
              <a:t> j(x), j = 1,..., q, where q is empirically chosen to yield a temporal error accumulation of the order of machine precision  by setting4 q = 0.5 log / log(t),</a:t>
            </a:r>
          </a:p>
        </p:txBody>
      </p:sp>
      <p:sp>
        <p:nvSpPr>
          <p:cNvPr id="4" name="Slide Number Placeholder 3"/>
          <p:cNvSpPr>
            <a:spLocks noGrp="1"/>
          </p:cNvSpPr>
          <p:nvPr>
            <p:ph type="sldNum" sz="quarter" idx="5"/>
          </p:nvPr>
        </p:nvSpPr>
        <p:spPr/>
        <p:txBody>
          <a:bodyPr/>
          <a:lstStyle/>
          <a:p>
            <a:fld id="{F1D989FB-A956-314E-A580-F60FE9515D86}" type="slidenum">
              <a:rPr lang="en-US" smtClean="0"/>
              <a:t>8</a:t>
            </a:fld>
            <a:endParaRPr lang="en-US"/>
          </a:p>
        </p:txBody>
      </p:sp>
    </p:spTree>
    <p:extLst>
      <p:ext uri="{BB962C8B-B14F-4D97-AF65-F5344CB8AC3E}">
        <p14:creationId xmlns:p14="http://schemas.microsoft.com/office/powerpoint/2010/main" val="386335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arxiv.org</a:t>
            </a:r>
            <a:r>
              <a:rPr lang="en-US" dirty="0"/>
              <a:t>/pdf/2304.02637</a:t>
            </a:r>
          </a:p>
        </p:txBody>
      </p:sp>
      <p:sp>
        <p:nvSpPr>
          <p:cNvPr id="4" name="Slide Number Placeholder 3"/>
          <p:cNvSpPr>
            <a:spLocks noGrp="1"/>
          </p:cNvSpPr>
          <p:nvPr>
            <p:ph type="sldNum" sz="quarter" idx="5"/>
          </p:nvPr>
        </p:nvSpPr>
        <p:spPr/>
        <p:txBody>
          <a:bodyPr/>
          <a:lstStyle/>
          <a:p>
            <a:fld id="{F1D989FB-A956-314E-A580-F60FE9515D86}" type="slidenum">
              <a:rPr lang="en-US" smtClean="0"/>
              <a:t>12</a:t>
            </a:fld>
            <a:endParaRPr lang="en-US"/>
          </a:p>
        </p:txBody>
      </p:sp>
    </p:spTree>
    <p:extLst>
      <p:ext uri="{BB962C8B-B14F-4D97-AF65-F5344CB8AC3E}">
        <p14:creationId xmlns:p14="http://schemas.microsoft.com/office/powerpoint/2010/main" val="206262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pubs.acs.org</a:t>
            </a:r>
            <a:r>
              <a:rPr lang="en-US" dirty="0"/>
              <a:t>/</a:t>
            </a:r>
            <a:r>
              <a:rPr lang="en-US" dirty="0" err="1"/>
              <a:t>doi</a:t>
            </a:r>
            <a:r>
              <a:rPr lang="en-US" dirty="0"/>
              <a:t>/pdf/10.1021/acs.chemrev.0c00868 - Four Generations of High-Dimensional Neural Network Potentials</a:t>
            </a:r>
          </a:p>
          <a:p>
            <a:endParaRPr lang="en-US" dirty="0"/>
          </a:p>
          <a:p>
            <a:endParaRPr lang="en-US" dirty="0"/>
          </a:p>
        </p:txBody>
      </p:sp>
      <p:sp>
        <p:nvSpPr>
          <p:cNvPr id="4" name="Slide Number Placeholder 3"/>
          <p:cNvSpPr>
            <a:spLocks noGrp="1"/>
          </p:cNvSpPr>
          <p:nvPr>
            <p:ph type="sldNum" sz="quarter" idx="5"/>
          </p:nvPr>
        </p:nvSpPr>
        <p:spPr/>
        <p:txBody>
          <a:bodyPr/>
          <a:lstStyle/>
          <a:p>
            <a:fld id="{F1D989FB-A956-314E-A580-F60FE9515D86}" type="slidenum">
              <a:rPr lang="en-US" smtClean="0"/>
              <a:t>14</a:t>
            </a:fld>
            <a:endParaRPr lang="en-US"/>
          </a:p>
        </p:txBody>
      </p:sp>
    </p:spTree>
    <p:extLst>
      <p:ext uri="{BB962C8B-B14F-4D97-AF65-F5344CB8AC3E}">
        <p14:creationId xmlns:p14="http://schemas.microsoft.com/office/powerpoint/2010/main" val="285952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0BB55-CAE0-4E83-2D6B-67A8DC971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55850-91F3-4D6A-02DE-8779A4C6B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935F9-8CF4-9098-E5AC-BCA81F6FC438}"/>
              </a:ext>
            </a:extLst>
          </p:cNvPr>
          <p:cNvSpPr>
            <a:spLocks noGrp="1"/>
          </p:cNvSpPr>
          <p:nvPr>
            <p:ph type="body" idx="1"/>
          </p:nvPr>
        </p:nvSpPr>
        <p:spPr/>
        <p:txBody>
          <a:bodyPr/>
          <a:lstStyle/>
          <a:p>
            <a:r>
              <a:rPr lang="en-US" dirty="0"/>
              <a:t>https://</a:t>
            </a:r>
            <a:r>
              <a:rPr lang="en-US" dirty="0" err="1"/>
              <a:t>pubs.acs.org</a:t>
            </a:r>
            <a:r>
              <a:rPr lang="en-US" dirty="0"/>
              <a:t>/</a:t>
            </a:r>
            <a:r>
              <a:rPr lang="en-US" dirty="0" err="1"/>
              <a:t>doi</a:t>
            </a:r>
            <a:r>
              <a:rPr lang="en-US" dirty="0"/>
              <a:t>/pdf/10.1021/acs.chemrev.0c00868 - Four Generations of High-Dimensional Neural Network Potentials</a:t>
            </a:r>
          </a:p>
          <a:p>
            <a:endParaRPr lang="en-US" dirty="0"/>
          </a:p>
          <a:p>
            <a:endParaRPr lang="en-US" dirty="0"/>
          </a:p>
        </p:txBody>
      </p:sp>
      <p:sp>
        <p:nvSpPr>
          <p:cNvPr id="4" name="Slide Number Placeholder 3">
            <a:extLst>
              <a:ext uri="{FF2B5EF4-FFF2-40B4-BE49-F238E27FC236}">
                <a16:creationId xmlns:a16="http://schemas.microsoft.com/office/drawing/2014/main" id="{BD6B9E67-E717-2D40-9EBC-B44A9CE665FB}"/>
              </a:ext>
            </a:extLst>
          </p:cNvPr>
          <p:cNvSpPr>
            <a:spLocks noGrp="1"/>
          </p:cNvSpPr>
          <p:nvPr>
            <p:ph type="sldNum" sz="quarter" idx="5"/>
          </p:nvPr>
        </p:nvSpPr>
        <p:spPr/>
        <p:txBody>
          <a:bodyPr/>
          <a:lstStyle/>
          <a:p>
            <a:fld id="{F1D989FB-A956-314E-A580-F60FE9515D86}" type="slidenum">
              <a:rPr lang="en-US" smtClean="0"/>
              <a:t>15</a:t>
            </a:fld>
            <a:endParaRPr lang="en-US"/>
          </a:p>
        </p:txBody>
      </p:sp>
    </p:spTree>
    <p:extLst>
      <p:ext uri="{BB962C8B-B14F-4D97-AF65-F5344CB8AC3E}">
        <p14:creationId xmlns:p14="http://schemas.microsoft.com/office/powerpoint/2010/main" val="119148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989FB-A956-314E-A580-F60FE9515D86}" type="slidenum">
              <a:rPr lang="en-US" smtClean="0"/>
              <a:t>21</a:t>
            </a:fld>
            <a:endParaRPr lang="en-US"/>
          </a:p>
        </p:txBody>
      </p:sp>
    </p:spTree>
    <p:extLst>
      <p:ext uri="{BB962C8B-B14F-4D97-AF65-F5344CB8AC3E}">
        <p14:creationId xmlns:p14="http://schemas.microsoft.com/office/powerpoint/2010/main" val="122418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link.aps.org</a:t>
            </a:r>
            <a:r>
              <a:rPr lang="en-US" dirty="0"/>
              <a:t>/accepted/10.1103/PhysRevLett.128.180201</a:t>
            </a:r>
          </a:p>
        </p:txBody>
      </p:sp>
      <p:sp>
        <p:nvSpPr>
          <p:cNvPr id="4" name="Slide Number Placeholder 3"/>
          <p:cNvSpPr>
            <a:spLocks noGrp="1"/>
          </p:cNvSpPr>
          <p:nvPr>
            <p:ph type="sldNum" sz="quarter" idx="5"/>
          </p:nvPr>
        </p:nvSpPr>
        <p:spPr/>
        <p:txBody>
          <a:bodyPr/>
          <a:lstStyle/>
          <a:p>
            <a:fld id="{F1D989FB-A956-314E-A580-F60FE9515D86}" type="slidenum">
              <a:rPr lang="en-US" smtClean="0"/>
              <a:t>22</a:t>
            </a:fld>
            <a:endParaRPr lang="en-US"/>
          </a:p>
        </p:txBody>
      </p:sp>
    </p:spTree>
    <p:extLst>
      <p:ext uri="{BB962C8B-B14F-4D97-AF65-F5344CB8AC3E}">
        <p14:creationId xmlns:p14="http://schemas.microsoft.com/office/powerpoint/2010/main" val="1285272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CB7F-5E04-29C7-DFC8-F618AE6907BF}"/>
              </a:ext>
            </a:extLst>
          </p:cNvPr>
          <p:cNvSpPr>
            <a:spLocks noGrp="1"/>
          </p:cNvSpPr>
          <p:nvPr>
            <p:ph type="ctrTitle"/>
          </p:nvPr>
        </p:nvSpPr>
        <p:spPr>
          <a:xfrm>
            <a:off x="164592" y="1122363"/>
            <a:ext cx="1175004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D45472-38B1-9DD6-BFD8-B6A7E58BC833}"/>
              </a:ext>
            </a:extLst>
          </p:cNvPr>
          <p:cNvSpPr>
            <a:spLocks noGrp="1"/>
          </p:cNvSpPr>
          <p:nvPr>
            <p:ph type="subTitle" idx="1"/>
          </p:nvPr>
        </p:nvSpPr>
        <p:spPr>
          <a:xfrm>
            <a:off x="164592" y="3602038"/>
            <a:ext cx="117500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DF926-1440-03A4-7AB4-620D3A4351F7}"/>
              </a:ext>
            </a:extLst>
          </p:cNvPr>
          <p:cNvSpPr>
            <a:spLocks noGrp="1"/>
          </p:cNvSpPr>
          <p:nvPr>
            <p:ph type="dt" sz="half" idx="10"/>
          </p:nvPr>
        </p:nvSpPr>
        <p:spPr/>
        <p:txBody>
          <a:bodyPr/>
          <a:lstStyle/>
          <a:p>
            <a:fld id="{57BE5633-79B0-9140-9F3F-FD7441052882}" type="datetimeFigureOut">
              <a:rPr lang="en-US" smtClean="0"/>
              <a:t>2/17/25</a:t>
            </a:fld>
            <a:endParaRPr lang="en-US" dirty="0"/>
          </a:p>
        </p:txBody>
      </p:sp>
      <p:sp>
        <p:nvSpPr>
          <p:cNvPr id="5" name="Footer Placeholder 4">
            <a:extLst>
              <a:ext uri="{FF2B5EF4-FFF2-40B4-BE49-F238E27FC236}">
                <a16:creationId xmlns:a16="http://schemas.microsoft.com/office/drawing/2014/main" id="{C9517F76-6387-B67F-FA4E-87F093DB5938}"/>
              </a:ext>
            </a:extLst>
          </p:cNvPr>
          <p:cNvSpPr>
            <a:spLocks noGrp="1"/>
          </p:cNvSpPr>
          <p:nvPr>
            <p:ph type="ftr" sz="quarter" idx="11"/>
          </p:nvPr>
        </p:nvSpPr>
        <p:spPr>
          <a:xfrm>
            <a:off x="3818681" y="6576269"/>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F5C3E5-30F0-4176-3F45-D5EE02A98AF6}"/>
              </a:ext>
            </a:extLst>
          </p:cNvPr>
          <p:cNvSpPr>
            <a:spLocks noGrp="1"/>
          </p:cNvSpPr>
          <p:nvPr>
            <p:ph type="sldNum" sz="quarter" idx="12"/>
          </p:nvPr>
        </p:nvSpPr>
        <p:spPr/>
        <p:txBody>
          <a:bodyPr/>
          <a:lstStyle/>
          <a:p>
            <a:fld id="{5ED478D6-E8E2-6F49-8122-CC685DF40EE0}" type="slidenum">
              <a:rPr lang="en-US" smtClean="0"/>
              <a:t>‹#›</a:t>
            </a:fld>
            <a:endParaRPr lang="en-US" dirty="0"/>
          </a:p>
        </p:txBody>
      </p:sp>
    </p:spTree>
    <p:extLst>
      <p:ext uri="{BB962C8B-B14F-4D97-AF65-F5344CB8AC3E}">
        <p14:creationId xmlns:p14="http://schemas.microsoft.com/office/powerpoint/2010/main" val="237873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0B1E-B3EE-8755-7BC4-757E792B4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E0AA5-2DF2-ACC3-C331-D2637E676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8280D7-9A8B-EB10-E079-889C2812C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A261-D480-C6D1-8F09-472FFCD1AA9F}"/>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6" name="Footer Placeholder 5">
            <a:extLst>
              <a:ext uri="{FF2B5EF4-FFF2-40B4-BE49-F238E27FC236}">
                <a16:creationId xmlns:a16="http://schemas.microsoft.com/office/drawing/2014/main" id="{031616A3-0E4D-3072-6EFE-23CC0899FDF2}"/>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E9FA58-2003-9B8D-08BD-8A44627BCF1F}"/>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6211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A654-0F47-C65D-BEB9-F59A8DE35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A88D03-4098-C146-396E-AE5E9B48C5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D60A2D-C20B-C6F9-F5DA-159DE4968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FF5C7C-1FC1-CBED-FEF4-3D91D2EE9BDE}"/>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6" name="Footer Placeholder 5">
            <a:extLst>
              <a:ext uri="{FF2B5EF4-FFF2-40B4-BE49-F238E27FC236}">
                <a16:creationId xmlns:a16="http://schemas.microsoft.com/office/drawing/2014/main" id="{F7A3BCBF-02A5-2818-7AD0-785093ABE13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12E1F1-0A46-6F3A-F0E1-92F002E1E801}"/>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0247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0C7D-271D-341A-AAE0-54A186942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17495C-FBB2-9DE1-761D-D0EC6BC85B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E7732-3482-A27F-EF82-1F6BE5FD4597}"/>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5" name="Footer Placeholder 4">
            <a:extLst>
              <a:ext uri="{FF2B5EF4-FFF2-40B4-BE49-F238E27FC236}">
                <a16:creationId xmlns:a16="http://schemas.microsoft.com/office/drawing/2014/main" id="{4111DD8D-364E-4295-7908-200A507FD6D8}"/>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918BFB-9A71-54A7-A536-177B42AFDB6E}"/>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168990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34E42-854C-3869-B3AC-6009C8E5CB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64322-1504-75E8-E929-E6A49E1750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FBA1-EAB0-3CC8-D68F-FBE3AF928F84}"/>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5" name="Footer Placeholder 4">
            <a:extLst>
              <a:ext uri="{FF2B5EF4-FFF2-40B4-BE49-F238E27FC236}">
                <a16:creationId xmlns:a16="http://schemas.microsoft.com/office/drawing/2014/main" id="{7C5E78C3-25F6-D799-828E-66D435E4B61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F27E3-90C5-54DA-784B-653FDDD9273C}"/>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64997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54E9-EA87-21B2-BB47-CBF2DD13C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F0691-377E-0FAB-2DD9-87C0EE547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78491-3B51-BD1F-642B-9667280302CD}"/>
              </a:ext>
            </a:extLst>
          </p:cNvPr>
          <p:cNvSpPr>
            <a:spLocks noGrp="1"/>
          </p:cNvSpPr>
          <p:nvPr>
            <p:ph type="dt" sz="half" idx="10"/>
          </p:nvPr>
        </p:nvSpPr>
        <p:spPr/>
        <p:txBody>
          <a:bodyPr/>
          <a:lstStyle/>
          <a:p>
            <a:fld id="{57BE5633-79B0-9140-9F3F-FD7441052882}" type="datetimeFigureOut">
              <a:rPr lang="en-US" smtClean="0"/>
              <a:t>2/17/25</a:t>
            </a:fld>
            <a:endParaRPr lang="en-US" dirty="0"/>
          </a:p>
        </p:txBody>
      </p:sp>
      <p:sp>
        <p:nvSpPr>
          <p:cNvPr id="5" name="Footer Placeholder 4">
            <a:extLst>
              <a:ext uri="{FF2B5EF4-FFF2-40B4-BE49-F238E27FC236}">
                <a16:creationId xmlns:a16="http://schemas.microsoft.com/office/drawing/2014/main" id="{92962DE9-6286-A12A-AF99-A039668E955B}"/>
              </a:ext>
            </a:extLst>
          </p:cNvPr>
          <p:cNvSpPr>
            <a:spLocks noGrp="1"/>
          </p:cNvSpPr>
          <p:nvPr>
            <p:ph type="ftr" sz="quarter" idx="11"/>
          </p:nvPr>
        </p:nvSpPr>
        <p:spPr>
          <a:xfrm>
            <a:off x="3818681" y="6576269"/>
            <a:ext cx="4114800" cy="365125"/>
          </a:xfrm>
          <a:prstGeom prst="rect">
            <a:avLst/>
          </a:prstGeom>
        </p:spPr>
        <p:txBody>
          <a:bodyPr/>
          <a:lstStyle/>
          <a:p>
            <a:r>
              <a:rPr lang="en-US" dirty="0"/>
              <a:t>Razvan Marinescu</a:t>
            </a:r>
          </a:p>
        </p:txBody>
      </p:sp>
      <p:sp>
        <p:nvSpPr>
          <p:cNvPr id="6" name="Slide Number Placeholder 5">
            <a:extLst>
              <a:ext uri="{FF2B5EF4-FFF2-40B4-BE49-F238E27FC236}">
                <a16:creationId xmlns:a16="http://schemas.microsoft.com/office/drawing/2014/main" id="{05970914-A069-F8CA-717D-B3FA67BE1BBB}"/>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56234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bg>
      <p:bgRef idx="1002">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09292-F9A6-B9CC-F192-F0BD52722931}"/>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3" name="Footer Placeholder 2">
            <a:extLst>
              <a:ext uri="{FF2B5EF4-FFF2-40B4-BE49-F238E27FC236}">
                <a16:creationId xmlns:a16="http://schemas.microsoft.com/office/drawing/2014/main" id="{9F1941CC-DFE3-520A-06E6-A35F1033B16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596F94-501D-A927-2555-0E4938F972F8}"/>
              </a:ext>
            </a:extLst>
          </p:cNvPr>
          <p:cNvSpPr>
            <a:spLocks noGrp="1"/>
          </p:cNvSpPr>
          <p:nvPr>
            <p:ph type="sldNum" sz="quarter" idx="12"/>
          </p:nvPr>
        </p:nvSpPr>
        <p:spPr/>
        <p:txBody>
          <a:bodyPr/>
          <a:lstStyle/>
          <a:p>
            <a:fld id="{5ED478D6-E8E2-6F49-8122-CC685DF40EE0}" type="slidenum">
              <a:rPr lang="en-US" smtClean="0"/>
              <a:t>‹#›</a:t>
            </a:fld>
            <a:endParaRPr lang="en-US"/>
          </a:p>
        </p:txBody>
      </p:sp>
      <p:sp>
        <p:nvSpPr>
          <p:cNvPr id="5" name="Rectangle 4">
            <a:extLst>
              <a:ext uri="{FF2B5EF4-FFF2-40B4-BE49-F238E27FC236}">
                <a16:creationId xmlns:a16="http://schemas.microsoft.com/office/drawing/2014/main" id="{AAB33D0A-8598-0F70-72A4-D2935F3BC3FA}"/>
              </a:ext>
            </a:extLst>
          </p:cNvPr>
          <p:cNvSpPr/>
          <p:nvPr userDrawn="1"/>
        </p:nvSpPr>
        <p:spPr>
          <a:xfrm>
            <a:off x="0" y="782595"/>
            <a:ext cx="12192000" cy="140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29113592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8737-85D2-A894-8172-D0F357F613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AE04F5-F24F-0AB8-2442-6F2156803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87D5F-AB78-2FE2-E427-B8C177C06DFF}"/>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5" name="Footer Placeholder 4">
            <a:extLst>
              <a:ext uri="{FF2B5EF4-FFF2-40B4-BE49-F238E27FC236}">
                <a16:creationId xmlns:a16="http://schemas.microsoft.com/office/drawing/2014/main" id="{340D815C-8A98-8B27-6F47-83BFBBAB0D5A}"/>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AB669-11F3-2F9D-3253-0817E92E2A9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256189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2F3B-B1C4-9D66-2F33-1E7CD7F9C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3FAA-427E-3013-F8A8-41B98ED51A46}"/>
              </a:ext>
            </a:extLst>
          </p:cNvPr>
          <p:cNvSpPr>
            <a:spLocks noGrp="1"/>
          </p:cNvSpPr>
          <p:nvPr>
            <p:ph sz="half" idx="1"/>
          </p:nvPr>
        </p:nvSpPr>
        <p:spPr>
          <a:xfrm>
            <a:off x="-1" y="914400"/>
            <a:ext cx="6019801" cy="5521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617895-D9F6-F959-2370-CA3EF3092E96}"/>
              </a:ext>
            </a:extLst>
          </p:cNvPr>
          <p:cNvSpPr>
            <a:spLocks noGrp="1"/>
          </p:cNvSpPr>
          <p:nvPr>
            <p:ph sz="half" idx="2"/>
          </p:nvPr>
        </p:nvSpPr>
        <p:spPr>
          <a:xfrm>
            <a:off x="6172200" y="914400"/>
            <a:ext cx="6019800" cy="5521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3390D-23CC-666E-3913-402F484206A1}"/>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6" name="Footer Placeholder 5">
            <a:extLst>
              <a:ext uri="{FF2B5EF4-FFF2-40B4-BE49-F238E27FC236}">
                <a16:creationId xmlns:a16="http://schemas.microsoft.com/office/drawing/2014/main" id="{02348A50-D7A2-7C2C-528C-5F18914FE00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57CA28-4ECF-8578-B596-D14EF9F60E3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63587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2F3B-B1C4-9D66-2F33-1E7CD7F9CD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3FAA-427E-3013-F8A8-41B98ED51A46}"/>
              </a:ext>
            </a:extLst>
          </p:cNvPr>
          <p:cNvSpPr>
            <a:spLocks noGrp="1"/>
          </p:cNvSpPr>
          <p:nvPr>
            <p:ph sz="half" idx="1"/>
          </p:nvPr>
        </p:nvSpPr>
        <p:spPr>
          <a:xfrm>
            <a:off x="-1" y="914400"/>
            <a:ext cx="6019801" cy="26700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617895-D9F6-F959-2370-CA3EF3092E96}"/>
              </a:ext>
            </a:extLst>
          </p:cNvPr>
          <p:cNvSpPr>
            <a:spLocks noGrp="1"/>
          </p:cNvSpPr>
          <p:nvPr>
            <p:ph sz="half" idx="2"/>
          </p:nvPr>
        </p:nvSpPr>
        <p:spPr>
          <a:xfrm>
            <a:off x="6172200" y="914400"/>
            <a:ext cx="6019800" cy="26700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863390D-23CC-666E-3913-402F484206A1}"/>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6" name="Footer Placeholder 5">
            <a:extLst>
              <a:ext uri="{FF2B5EF4-FFF2-40B4-BE49-F238E27FC236}">
                <a16:creationId xmlns:a16="http://schemas.microsoft.com/office/drawing/2014/main" id="{02348A50-D7A2-7C2C-528C-5F18914FE005}"/>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57CA28-4ECF-8578-B596-D14EF9F60E3A}"/>
              </a:ext>
            </a:extLst>
          </p:cNvPr>
          <p:cNvSpPr>
            <a:spLocks noGrp="1"/>
          </p:cNvSpPr>
          <p:nvPr>
            <p:ph type="sldNum" sz="quarter" idx="12"/>
          </p:nvPr>
        </p:nvSpPr>
        <p:spPr/>
        <p:txBody>
          <a:bodyPr/>
          <a:lstStyle/>
          <a:p>
            <a:fld id="{5ED478D6-E8E2-6F49-8122-CC685DF40EE0}" type="slidenum">
              <a:rPr lang="en-US" smtClean="0"/>
              <a:t>‹#›</a:t>
            </a:fld>
            <a:endParaRPr lang="en-US"/>
          </a:p>
        </p:txBody>
      </p:sp>
      <p:sp>
        <p:nvSpPr>
          <p:cNvPr id="8" name="Content Placeholder 2">
            <a:extLst>
              <a:ext uri="{FF2B5EF4-FFF2-40B4-BE49-F238E27FC236}">
                <a16:creationId xmlns:a16="http://schemas.microsoft.com/office/drawing/2014/main" id="{9332E76A-DB59-5F5C-C418-7241BCAB49D9}"/>
              </a:ext>
            </a:extLst>
          </p:cNvPr>
          <p:cNvSpPr>
            <a:spLocks noGrp="1"/>
          </p:cNvSpPr>
          <p:nvPr>
            <p:ph sz="half" idx="13"/>
          </p:nvPr>
        </p:nvSpPr>
        <p:spPr>
          <a:xfrm>
            <a:off x="15239" y="3700272"/>
            <a:ext cx="6019801" cy="275539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74DE35E7-86F7-057F-EE71-A7FC63666E44}"/>
              </a:ext>
            </a:extLst>
          </p:cNvPr>
          <p:cNvSpPr>
            <a:spLocks noGrp="1"/>
          </p:cNvSpPr>
          <p:nvPr>
            <p:ph sz="half" idx="14"/>
          </p:nvPr>
        </p:nvSpPr>
        <p:spPr>
          <a:xfrm>
            <a:off x="6187440" y="3700272"/>
            <a:ext cx="6019800" cy="2755392"/>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671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734-0E9D-9525-2F69-1B9385BCE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9BC149-7D3C-448D-769B-AFD050E1E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0C465-D4F7-6F7F-213A-9EBDDFE194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31FD6-9BA7-3A19-B34C-ACC68F9F1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9F939-EC41-105E-4D4D-BE9111D0A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7A7CD-F686-97B9-7119-B1919FA40B60}"/>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8" name="Footer Placeholder 7">
            <a:extLst>
              <a:ext uri="{FF2B5EF4-FFF2-40B4-BE49-F238E27FC236}">
                <a16:creationId xmlns:a16="http://schemas.microsoft.com/office/drawing/2014/main" id="{C1AA5D3D-0BE4-894E-5864-4979DF71BD47}"/>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A242A9-9C22-DB32-D429-E84814EA350E}"/>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183259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DB79-A777-9346-C6AF-3596C45637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98B98C-2BFC-23FE-70E3-9B6F3686040F}"/>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4" name="Footer Placeholder 3">
            <a:extLst>
              <a:ext uri="{FF2B5EF4-FFF2-40B4-BE49-F238E27FC236}">
                <a16:creationId xmlns:a16="http://schemas.microsoft.com/office/drawing/2014/main" id="{E7D7DB01-F60C-6CF0-E466-A44E2532FF66}"/>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B2E0EE-0795-3026-9559-529C49EB4E7A}"/>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427320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09292-F9A6-B9CC-F192-F0BD52722931}"/>
              </a:ext>
            </a:extLst>
          </p:cNvPr>
          <p:cNvSpPr>
            <a:spLocks noGrp="1"/>
          </p:cNvSpPr>
          <p:nvPr>
            <p:ph type="dt" sz="half" idx="10"/>
          </p:nvPr>
        </p:nvSpPr>
        <p:spPr/>
        <p:txBody>
          <a:bodyPr/>
          <a:lstStyle/>
          <a:p>
            <a:fld id="{57BE5633-79B0-9140-9F3F-FD7441052882}" type="datetimeFigureOut">
              <a:rPr lang="en-US" smtClean="0"/>
              <a:t>2/17/25</a:t>
            </a:fld>
            <a:endParaRPr lang="en-US"/>
          </a:p>
        </p:txBody>
      </p:sp>
      <p:sp>
        <p:nvSpPr>
          <p:cNvPr id="3" name="Footer Placeholder 2">
            <a:extLst>
              <a:ext uri="{FF2B5EF4-FFF2-40B4-BE49-F238E27FC236}">
                <a16:creationId xmlns:a16="http://schemas.microsoft.com/office/drawing/2014/main" id="{9F1941CC-DFE3-520A-06E6-A35F1033B16F}"/>
              </a:ext>
            </a:extLst>
          </p:cNvPr>
          <p:cNvSpPr>
            <a:spLocks noGrp="1"/>
          </p:cNvSpPr>
          <p:nvPr>
            <p:ph type="ftr" sz="quarter" idx="11"/>
          </p:nvPr>
        </p:nvSpPr>
        <p:spPr>
          <a:xfrm>
            <a:off x="3818681" y="657626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596F94-501D-A927-2555-0E4938F972F8}"/>
              </a:ext>
            </a:extLst>
          </p:cNvPr>
          <p:cNvSpPr>
            <a:spLocks noGrp="1"/>
          </p:cNvSpPr>
          <p:nvPr>
            <p:ph type="sldNum" sz="quarter" idx="12"/>
          </p:nvPr>
        </p:nvSpPr>
        <p:spPr/>
        <p:txBody>
          <a:bodyPr/>
          <a:lstStyle/>
          <a:p>
            <a:fld id="{5ED478D6-E8E2-6F49-8122-CC685DF40EE0}" type="slidenum">
              <a:rPr lang="en-US" smtClean="0"/>
              <a:t>‹#›</a:t>
            </a:fld>
            <a:endParaRPr lang="en-US"/>
          </a:p>
        </p:txBody>
      </p:sp>
    </p:spTree>
    <p:extLst>
      <p:ext uri="{BB962C8B-B14F-4D97-AF65-F5344CB8AC3E}">
        <p14:creationId xmlns:p14="http://schemas.microsoft.com/office/powerpoint/2010/main" val="46435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8145"/>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1D37F-EFDE-2498-D032-A6CAD5BC2DA8}"/>
              </a:ext>
            </a:extLst>
          </p:cNvPr>
          <p:cNvSpPr>
            <a:spLocks noGrp="1"/>
          </p:cNvSpPr>
          <p:nvPr>
            <p:ph type="title"/>
          </p:nvPr>
        </p:nvSpPr>
        <p:spPr>
          <a:xfrm>
            <a:off x="104170" y="64009"/>
            <a:ext cx="12002947" cy="7755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A07BFE-10E6-DAD2-2BCD-CBFD5F9C4706}"/>
              </a:ext>
            </a:extLst>
          </p:cNvPr>
          <p:cNvSpPr>
            <a:spLocks noGrp="1"/>
          </p:cNvSpPr>
          <p:nvPr>
            <p:ph type="body" idx="1"/>
          </p:nvPr>
        </p:nvSpPr>
        <p:spPr>
          <a:xfrm>
            <a:off x="104171" y="1041722"/>
            <a:ext cx="12002947" cy="51352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B56570-0ADF-E35E-FCAE-4E8D4FB5436A}"/>
              </a:ext>
            </a:extLst>
          </p:cNvPr>
          <p:cNvSpPr>
            <a:spLocks noGrp="1"/>
          </p:cNvSpPr>
          <p:nvPr>
            <p:ph type="dt" sz="half" idx="2"/>
          </p:nvPr>
        </p:nvSpPr>
        <p:spPr>
          <a:xfrm>
            <a:off x="433084" y="65762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E5633-79B0-9140-9F3F-FD7441052882}" type="datetimeFigureOut">
              <a:rPr lang="en-US" smtClean="0"/>
              <a:t>2/17/25</a:t>
            </a:fld>
            <a:endParaRPr lang="en-US" dirty="0"/>
          </a:p>
        </p:txBody>
      </p:sp>
      <p:sp>
        <p:nvSpPr>
          <p:cNvPr id="6" name="Slide Number Placeholder 5">
            <a:extLst>
              <a:ext uri="{FF2B5EF4-FFF2-40B4-BE49-F238E27FC236}">
                <a16:creationId xmlns:a16="http://schemas.microsoft.com/office/drawing/2014/main" id="{F1232F44-55FA-9269-F70D-ED5ECC1BADE5}"/>
              </a:ext>
            </a:extLst>
          </p:cNvPr>
          <p:cNvSpPr>
            <a:spLocks noGrp="1"/>
          </p:cNvSpPr>
          <p:nvPr>
            <p:ph type="sldNum" sz="quarter" idx="4"/>
          </p:nvPr>
        </p:nvSpPr>
        <p:spPr>
          <a:xfrm>
            <a:off x="8610600" y="65762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478D6-E8E2-6F49-8122-CC685DF40EE0}" type="slidenum">
              <a:rPr lang="en-US" smtClean="0"/>
              <a:t>‹#›</a:t>
            </a:fld>
            <a:endParaRPr lang="en-US" dirty="0"/>
          </a:p>
        </p:txBody>
      </p:sp>
      <p:cxnSp>
        <p:nvCxnSpPr>
          <p:cNvPr id="8" name="Straight Connector 7">
            <a:extLst>
              <a:ext uri="{FF2B5EF4-FFF2-40B4-BE49-F238E27FC236}">
                <a16:creationId xmlns:a16="http://schemas.microsoft.com/office/drawing/2014/main" id="{C9977B03-B7A7-1185-9DCF-C1D7AA0ECA63}"/>
              </a:ext>
            </a:extLst>
          </p:cNvPr>
          <p:cNvCxnSpPr/>
          <p:nvPr userDrawn="1"/>
        </p:nvCxnSpPr>
        <p:spPr>
          <a:xfrm>
            <a:off x="0" y="867525"/>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1" name="Footer Placeholder 10">
            <a:extLst>
              <a:ext uri="{FF2B5EF4-FFF2-40B4-BE49-F238E27FC236}">
                <a16:creationId xmlns:a16="http://schemas.microsoft.com/office/drawing/2014/main" id="{01635E7B-6610-0047-6F7D-A03DD0C999DD}"/>
              </a:ext>
            </a:extLst>
          </p:cNvPr>
          <p:cNvSpPr>
            <a:spLocks noGrp="1"/>
          </p:cNvSpPr>
          <p:nvPr>
            <p:ph type="ftr" sz="quarter" idx="3"/>
          </p:nvPr>
        </p:nvSpPr>
        <p:spPr>
          <a:xfrm>
            <a:off x="4038600" y="656469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141967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554C-E118-7AC8-7693-6F13B5F0933A}"/>
              </a:ext>
            </a:extLst>
          </p:cNvPr>
          <p:cNvSpPr>
            <a:spLocks noGrp="1"/>
          </p:cNvSpPr>
          <p:nvPr>
            <p:ph type="ctrTitle"/>
          </p:nvPr>
        </p:nvSpPr>
        <p:spPr>
          <a:xfrm>
            <a:off x="164592" y="1219199"/>
            <a:ext cx="11750040" cy="1747058"/>
          </a:xfrm>
        </p:spPr>
        <p:txBody>
          <a:bodyPr>
            <a:normAutofit/>
          </a:bodyPr>
          <a:lstStyle/>
          <a:p>
            <a:r>
              <a:rPr lang="en-US" sz="4400" b="0" i="0" dirty="0">
                <a:solidFill>
                  <a:srgbClr val="222222"/>
                </a:solidFill>
                <a:effectLst/>
                <a:latin typeface="Arial" panose="020B0604020202020204" pitchFamily="34" charset="0"/>
              </a:rPr>
              <a:t>Machine Learning in Physics: From solving PDEs to developing better theories</a:t>
            </a:r>
            <a:endParaRPr lang="en-US" sz="4400" dirty="0"/>
          </a:p>
        </p:txBody>
      </p:sp>
      <p:pic>
        <p:nvPicPr>
          <p:cNvPr id="2050" name="Picture 2" descr="Our Locations – Baskin School of Engineering">
            <a:extLst>
              <a:ext uri="{FF2B5EF4-FFF2-40B4-BE49-F238E27FC236}">
                <a16:creationId xmlns:a16="http://schemas.microsoft.com/office/drawing/2014/main" id="{3195950D-CB5A-497F-59A4-0305048F0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301" y="3429000"/>
            <a:ext cx="5475331" cy="30798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skin Engineering Brand – Baskin Engineering Toolkit">
            <a:extLst>
              <a:ext uri="{FF2B5EF4-FFF2-40B4-BE49-F238E27FC236}">
                <a16:creationId xmlns:a16="http://schemas.microsoft.com/office/drawing/2014/main" id="{CA3C143D-C5AA-012C-9C6B-D9DDB9ACF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68" y="4430353"/>
            <a:ext cx="5841412" cy="89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F907-9F0F-07A4-2BDE-402E491BE114}"/>
              </a:ext>
            </a:extLst>
          </p:cNvPr>
          <p:cNvSpPr>
            <a:spLocks noGrp="1"/>
          </p:cNvSpPr>
          <p:nvPr>
            <p:ph type="title"/>
          </p:nvPr>
        </p:nvSpPr>
        <p:spPr/>
        <p:txBody>
          <a:bodyPr/>
          <a:lstStyle/>
          <a:p>
            <a:r>
              <a:rPr lang="en-US" dirty="0"/>
              <a:t>Poisson Flow Generative Models</a:t>
            </a:r>
          </a:p>
        </p:txBody>
      </p:sp>
      <p:pic>
        <p:nvPicPr>
          <p:cNvPr id="5" name="Content Placeholder 4" descr="A diagram of a sphere with images of a dog&#10;&#10;AI-generated content may be incorrect.">
            <a:extLst>
              <a:ext uri="{FF2B5EF4-FFF2-40B4-BE49-F238E27FC236}">
                <a16:creationId xmlns:a16="http://schemas.microsoft.com/office/drawing/2014/main" id="{D7190115-AEC7-572E-B1CE-2B908764EF96}"/>
              </a:ext>
            </a:extLst>
          </p:cNvPr>
          <p:cNvPicPr>
            <a:picLocks noGrp="1" noChangeAspect="1"/>
          </p:cNvPicPr>
          <p:nvPr>
            <p:ph idx="1"/>
          </p:nvPr>
        </p:nvPicPr>
        <p:blipFill>
          <a:blip r:embed="rId2"/>
          <a:stretch>
            <a:fillRect/>
          </a:stretch>
        </p:blipFill>
        <p:spPr>
          <a:xfrm>
            <a:off x="296944" y="1044001"/>
            <a:ext cx="9961153" cy="3878006"/>
          </a:xfrm>
        </p:spPr>
      </p:pic>
      <p:pic>
        <p:nvPicPr>
          <p:cNvPr id="7" name="Picture 6">
            <a:extLst>
              <a:ext uri="{FF2B5EF4-FFF2-40B4-BE49-F238E27FC236}">
                <a16:creationId xmlns:a16="http://schemas.microsoft.com/office/drawing/2014/main" id="{F28746BA-A861-E6EF-CBE9-6FCD415AECB8}"/>
              </a:ext>
            </a:extLst>
          </p:cNvPr>
          <p:cNvPicPr>
            <a:picLocks noChangeAspect="1"/>
          </p:cNvPicPr>
          <p:nvPr/>
        </p:nvPicPr>
        <p:blipFill>
          <a:blip r:embed="rId3"/>
          <a:stretch>
            <a:fillRect/>
          </a:stretch>
        </p:blipFill>
        <p:spPr>
          <a:xfrm>
            <a:off x="1157693" y="5602233"/>
            <a:ext cx="9667235" cy="924692"/>
          </a:xfrm>
          <a:prstGeom prst="rect">
            <a:avLst/>
          </a:prstGeom>
        </p:spPr>
      </p:pic>
      <p:sp>
        <p:nvSpPr>
          <p:cNvPr id="10" name="TextBox 9">
            <a:extLst>
              <a:ext uri="{FF2B5EF4-FFF2-40B4-BE49-F238E27FC236}">
                <a16:creationId xmlns:a16="http://schemas.microsoft.com/office/drawing/2014/main" id="{29815A92-7AA4-3F90-CDBB-75B8701223CB}"/>
              </a:ext>
            </a:extLst>
          </p:cNvPr>
          <p:cNvSpPr txBox="1"/>
          <p:nvPr/>
        </p:nvSpPr>
        <p:spPr>
          <a:xfrm>
            <a:off x="7553737" y="29819"/>
            <a:ext cx="4591879" cy="369332"/>
          </a:xfrm>
          <a:prstGeom prst="rect">
            <a:avLst/>
          </a:prstGeom>
          <a:noFill/>
        </p:spPr>
        <p:txBody>
          <a:bodyPr wrap="square" rtlCol="0">
            <a:spAutoFit/>
          </a:bodyPr>
          <a:lstStyle/>
          <a:p>
            <a:pPr algn="r"/>
            <a:r>
              <a:rPr lang="en-US" dirty="0"/>
              <a:t>Xu, 2022, </a:t>
            </a:r>
            <a:r>
              <a:rPr lang="en-US" dirty="0" err="1"/>
              <a:t>NeurIPS</a:t>
            </a:r>
            <a:r>
              <a:rPr lang="en-US" dirty="0"/>
              <a:t> 2022</a:t>
            </a:r>
          </a:p>
        </p:txBody>
      </p:sp>
    </p:spTree>
    <p:extLst>
      <p:ext uri="{BB962C8B-B14F-4D97-AF65-F5344CB8AC3E}">
        <p14:creationId xmlns:p14="http://schemas.microsoft.com/office/powerpoint/2010/main" val="257674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2BA7-E262-B94E-C6BF-B3D4DBCD9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B5B95-3A87-56B1-2E9E-D5A84F5B6EDC}"/>
              </a:ext>
            </a:extLst>
          </p:cNvPr>
          <p:cNvSpPr>
            <a:spLocks noGrp="1"/>
          </p:cNvSpPr>
          <p:nvPr>
            <p:ph type="title"/>
          </p:nvPr>
        </p:nvSpPr>
        <p:spPr/>
        <p:txBody>
          <a:bodyPr/>
          <a:lstStyle/>
          <a:p>
            <a:r>
              <a:rPr lang="en-US" dirty="0"/>
              <a:t>Poisson Flow Generative Models</a:t>
            </a:r>
          </a:p>
        </p:txBody>
      </p:sp>
      <p:pic>
        <p:nvPicPr>
          <p:cNvPr id="9" name="Picture 8" descr="A collage of different people&#10;&#10;AI-generated content may be incorrect.">
            <a:extLst>
              <a:ext uri="{FF2B5EF4-FFF2-40B4-BE49-F238E27FC236}">
                <a16:creationId xmlns:a16="http://schemas.microsoft.com/office/drawing/2014/main" id="{4A87A923-A684-CFF0-D4FB-3174897D3979}"/>
              </a:ext>
            </a:extLst>
          </p:cNvPr>
          <p:cNvPicPr>
            <a:picLocks noChangeAspect="1"/>
          </p:cNvPicPr>
          <p:nvPr/>
        </p:nvPicPr>
        <p:blipFill>
          <a:blip r:embed="rId2"/>
          <a:stretch>
            <a:fillRect/>
          </a:stretch>
        </p:blipFill>
        <p:spPr>
          <a:xfrm>
            <a:off x="1608083" y="1493481"/>
            <a:ext cx="10150339" cy="3454784"/>
          </a:xfrm>
          <a:prstGeom prst="rect">
            <a:avLst/>
          </a:prstGeom>
        </p:spPr>
      </p:pic>
      <p:sp>
        <p:nvSpPr>
          <p:cNvPr id="4" name="Content Placeholder 3">
            <a:extLst>
              <a:ext uri="{FF2B5EF4-FFF2-40B4-BE49-F238E27FC236}">
                <a16:creationId xmlns:a16="http://schemas.microsoft.com/office/drawing/2014/main" id="{FB84AE69-9AC5-0C19-C191-6D3989E6A05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306A1F24-6ECC-AD33-93C5-5EAEBABE8FD1}"/>
              </a:ext>
            </a:extLst>
          </p:cNvPr>
          <p:cNvSpPr txBox="1"/>
          <p:nvPr/>
        </p:nvSpPr>
        <p:spPr>
          <a:xfrm>
            <a:off x="7553737" y="29819"/>
            <a:ext cx="4591879" cy="369332"/>
          </a:xfrm>
          <a:prstGeom prst="rect">
            <a:avLst/>
          </a:prstGeom>
          <a:noFill/>
        </p:spPr>
        <p:txBody>
          <a:bodyPr wrap="square" rtlCol="0">
            <a:spAutoFit/>
          </a:bodyPr>
          <a:lstStyle/>
          <a:p>
            <a:pPr algn="r"/>
            <a:r>
              <a:rPr lang="en-US" dirty="0"/>
              <a:t>Xu et al, </a:t>
            </a:r>
            <a:r>
              <a:rPr lang="en-US" dirty="0" err="1"/>
              <a:t>NeurIPS</a:t>
            </a:r>
            <a:r>
              <a:rPr lang="en-US" dirty="0"/>
              <a:t> 2022</a:t>
            </a:r>
          </a:p>
        </p:txBody>
      </p:sp>
    </p:spTree>
    <p:extLst>
      <p:ext uri="{BB962C8B-B14F-4D97-AF65-F5344CB8AC3E}">
        <p14:creationId xmlns:p14="http://schemas.microsoft.com/office/powerpoint/2010/main" val="170412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73FE-D08B-B96B-D3E8-921F1D6985A3}"/>
              </a:ext>
            </a:extLst>
          </p:cNvPr>
          <p:cNvSpPr>
            <a:spLocks noGrp="1"/>
          </p:cNvSpPr>
          <p:nvPr>
            <p:ph type="title"/>
          </p:nvPr>
        </p:nvSpPr>
        <p:spPr/>
        <p:txBody>
          <a:bodyPr>
            <a:normAutofit/>
          </a:bodyPr>
          <a:lstStyle/>
          <a:p>
            <a:r>
              <a:rPr lang="en-US" sz="3400" dirty="0" err="1"/>
              <a:t>GenPhys</a:t>
            </a:r>
            <a:r>
              <a:rPr lang="en-US" sz="3400" dirty="0"/>
              <a:t>: Generative Models from Physical Processes</a:t>
            </a:r>
          </a:p>
        </p:txBody>
      </p:sp>
      <p:pic>
        <p:nvPicPr>
          <p:cNvPr id="5" name="Content Placeholder 4" descr="A diagram of different types of objects&#10;&#10;AI-generated content may be incorrect.">
            <a:extLst>
              <a:ext uri="{FF2B5EF4-FFF2-40B4-BE49-F238E27FC236}">
                <a16:creationId xmlns:a16="http://schemas.microsoft.com/office/drawing/2014/main" id="{AD497214-5EE6-8F30-B210-3A6F8145B433}"/>
              </a:ext>
            </a:extLst>
          </p:cNvPr>
          <p:cNvPicPr>
            <a:picLocks noGrp="1" noChangeAspect="1"/>
          </p:cNvPicPr>
          <p:nvPr>
            <p:ph idx="1"/>
          </p:nvPr>
        </p:nvPicPr>
        <p:blipFill>
          <a:blip r:embed="rId3"/>
          <a:stretch>
            <a:fillRect/>
          </a:stretch>
        </p:blipFill>
        <p:spPr>
          <a:xfrm>
            <a:off x="618381" y="1137735"/>
            <a:ext cx="10974524" cy="3347313"/>
          </a:xfrm>
        </p:spPr>
      </p:pic>
      <p:sp>
        <p:nvSpPr>
          <p:cNvPr id="6" name="TextBox 5">
            <a:extLst>
              <a:ext uri="{FF2B5EF4-FFF2-40B4-BE49-F238E27FC236}">
                <a16:creationId xmlns:a16="http://schemas.microsoft.com/office/drawing/2014/main" id="{E02DB3AF-B4B1-043F-D367-EB7338DBE0EA}"/>
              </a:ext>
            </a:extLst>
          </p:cNvPr>
          <p:cNvSpPr txBox="1"/>
          <p:nvPr/>
        </p:nvSpPr>
        <p:spPr>
          <a:xfrm>
            <a:off x="618381" y="4681330"/>
            <a:ext cx="10115880" cy="1477328"/>
          </a:xfrm>
          <a:prstGeom prst="rect">
            <a:avLst/>
          </a:prstGeom>
          <a:noFill/>
        </p:spPr>
        <p:txBody>
          <a:bodyPr wrap="square" rtlCol="0">
            <a:spAutoFit/>
          </a:bodyPr>
          <a:lstStyle/>
          <a:p>
            <a:r>
              <a:rPr lang="en-US" dirty="0"/>
              <a:t>Conditions:</a:t>
            </a:r>
          </a:p>
          <a:p>
            <a:pPr marL="285750" indent="-285750">
              <a:buFont typeface="Arial" panose="020B0604020202020204" pitchFamily="34" charset="0"/>
              <a:buChar char="•"/>
            </a:pPr>
            <a:r>
              <a:rPr lang="en-US" dirty="0"/>
              <a:t>PDE is equivalent to a density flow: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Density flow is smooth and has a steady state</a:t>
            </a:r>
          </a:p>
        </p:txBody>
      </p:sp>
      <p:pic>
        <p:nvPicPr>
          <p:cNvPr id="8" name="Picture 7" descr="A black text on a white background&#10;&#10;AI-generated content may be incorrect.">
            <a:extLst>
              <a:ext uri="{FF2B5EF4-FFF2-40B4-BE49-F238E27FC236}">
                <a16:creationId xmlns:a16="http://schemas.microsoft.com/office/drawing/2014/main" id="{752510EB-DCD6-8E99-2691-88B7DC4128BB}"/>
              </a:ext>
            </a:extLst>
          </p:cNvPr>
          <p:cNvPicPr>
            <a:picLocks noChangeAspect="1"/>
          </p:cNvPicPr>
          <p:nvPr/>
        </p:nvPicPr>
        <p:blipFill>
          <a:blip r:embed="rId4"/>
          <a:stretch>
            <a:fillRect/>
          </a:stretch>
        </p:blipFill>
        <p:spPr>
          <a:xfrm>
            <a:off x="4304072" y="4721086"/>
            <a:ext cx="4478531" cy="821390"/>
          </a:xfrm>
          <a:prstGeom prst="rect">
            <a:avLst/>
          </a:prstGeom>
        </p:spPr>
      </p:pic>
      <p:sp>
        <p:nvSpPr>
          <p:cNvPr id="9" name="TextBox 8">
            <a:extLst>
              <a:ext uri="{FF2B5EF4-FFF2-40B4-BE49-F238E27FC236}">
                <a16:creationId xmlns:a16="http://schemas.microsoft.com/office/drawing/2014/main" id="{3A95ECFA-627E-6413-9761-D12183554765}"/>
              </a:ext>
            </a:extLst>
          </p:cNvPr>
          <p:cNvSpPr txBox="1"/>
          <p:nvPr/>
        </p:nvSpPr>
        <p:spPr>
          <a:xfrm>
            <a:off x="7553737" y="29819"/>
            <a:ext cx="4591879" cy="369332"/>
          </a:xfrm>
          <a:prstGeom prst="rect">
            <a:avLst/>
          </a:prstGeom>
          <a:noFill/>
        </p:spPr>
        <p:txBody>
          <a:bodyPr wrap="square" rtlCol="0">
            <a:spAutoFit/>
          </a:bodyPr>
          <a:lstStyle/>
          <a:p>
            <a:pPr algn="r"/>
            <a:r>
              <a:rPr lang="en-US" dirty="0"/>
              <a:t>Liu et al, </a:t>
            </a:r>
            <a:r>
              <a:rPr lang="en-US" dirty="0" err="1"/>
              <a:t>CoRR</a:t>
            </a:r>
            <a:r>
              <a:rPr lang="en-US" dirty="0"/>
              <a:t> 2023</a:t>
            </a:r>
          </a:p>
        </p:txBody>
      </p:sp>
    </p:spTree>
    <p:extLst>
      <p:ext uri="{BB962C8B-B14F-4D97-AF65-F5344CB8AC3E}">
        <p14:creationId xmlns:p14="http://schemas.microsoft.com/office/powerpoint/2010/main" val="4180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7972F-8138-AB80-2B4E-1DE44901EE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FC3F99-4E06-00A5-616D-68C17371CC20}"/>
              </a:ext>
            </a:extLst>
          </p:cNvPr>
          <p:cNvSpPr>
            <a:spLocks noGrp="1"/>
          </p:cNvSpPr>
          <p:nvPr>
            <p:ph type="ctrTitle" idx="4294967295"/>
          </p:nvPr>
        </p:nvSpPr>
        <p:spPr>
          <a:xfrm>
            <a:off x="0" y="796925"/>
            <a:ext cx="5999163" cy="5715000"/>
          </a:xfrm>
        </p:spPr>
        <p:txBody>
          <a:bodyPr>
            <a:normAutofit fontScale="90000"/>
          </a:bodyPr>
          <a:lstStyle/>
          <a:p>
            <a:pPr algn="ctr"/>
            <a:r>
              <a:rPr lang="en-US" sz="5000" dirty="0"/>
              <a:t>Part 4 </a:t>
            </a:r>
            <a:br>
              <a:rPr lang="en-US" sz="5000" dirty="0"/>
            </a:br>
            <a:br>
              <a:rPr lang="en-US" sz="5000" dirty="0"/>
            </a:br>
            <a:r>
              <a:rPr lang="en-US" sz="5000" dirty="0"/>
              <a:t>NN potentials</a:t>
            </a:r>
            <a:br>
              <a:rPr lang="en-US" sz="5000" dirty="0"/>
            </a:br>
            <a:r>
              <a:rPr lang="en-US" sz="5000" dirty="0"/>
              <a:t>=</a:t>
            </a:r>
            <a:br>
              <a:rPr lang="en-US" sz="5000" dirty="0"/>
            </a:br>
            <a:r>
              <a:rPr lang="en-US" sz="5000" dirty="0"/>
              <a:t>Using neural networks to learn energy functions</a:t>
            </a:r>
            <a:br>
              <a:rPr lang="en-US" sz="5000" dirty="0"/>
            </a:br>
            <a:br>
              <a:rPr lang="en-US" sz="5000" dirty="0"/>
            </a:br>
            <a:r>
              <a:rPr lang="en-US" sz="5000" dirty="0"/>
              <a:t> </a:t>
            </a:r>
          </a:p>
        </p:txBody>
      </p:sp>
      <p:pic>
        <p:nvPicPr>
          <p:cNvPr id="9218" name="Picture 2" descr="Neural network interatomic potential for laser-excited materials |  Communications Materials">
            <a:extLst>
              <a:ext uri="{FF2B5EF4-FFF2-40B4-BE49-F238E27FC236}">
                <a16:creationId xmlns:a16="http://schemas.microsoft.com/office/drawing/2014/main" id="{DF9529E5-C2B2-13C5-52CB-476DDB89B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959" b="4215"/>
          <a:stretch/>
        </p:blipFill>
        <p:spPr bwMode="auto">
          <a:xfrm>
            <a:off x="6614549" y="885480"/>
            <a:ext cx="5129431" cy="508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3130-E4F2-9092-EEF0-8E1B99A4F655}"/>
              </a:ext>
            </a:extLst>
          </p:cNvPr>
          <p:cNvSpPr>
            <a:spLocks noGrp="1"/>
          </p:cNvSpPr>
          <p:nvPr>
            <p:ph type="title"/>
          </p:nvPr>
        </p:nvSpPr>
        <p:spPr/>
        <p:txBody>
          <a:bodyPr/>
          <a:lstStyle/>
          <a:p>
            <a:r>
              <a:rPr lang="en-US" dirty="0"/>
              <a:t>Neural Net potentials</a:t>
            </a:r>
          </a:p>
        </p:txBody>
      </p:sp>
      <p:pic>
        <p:nvPicPr>
          <p:cNvPr id="5" name="Content Placeholder 4" descr="A diagram of a algorithm&#10;&#10;AI-generated content may be incorrect.">
            <a:extLst>
              <a:ext uri="{FF2B5EF4-FFF2-40B4-BE49-F238E27FC236}">
                <a16:creationId xmlns:a16="http://schemas.microsoft.com/office/drawing/2014/main" id="{252487B8-FB79-18D3-88AD-90EF43397972}"/>
              </a:ext>
            </a:extLst>
          </p:cNvPr>
          <p:cNvPicPr>
            <a:picLocks noGrp="1" noChangeAspect="1"/>
          </p:cNvPicPr>
          <p:nvPr>
            <p:ph idx="1"/>
          </p:nvPr>
        </p:nvPicPr>
        <p:blipFill>
          <a:blip r:embed="rId3"/>
          <a:stretch>
            <a:fillRect/>
          </a:stretch>
        </p:blipFill>
        <p:spPr>
          <a:xfrm>
            <a:off x="9179923" y="1451289"/>
            <a:ext cx="2882900" cy="2387600"/>
          </a:xfrm>
        </p:spPr>
      </p:pic>
      <p:sp>
        <p:nvSpPr>
          <p:cNvPr id="6" name="TextBox 5">
            <a:extLst>
              <a:ext uri="{FF2B5EF4-FFF2-40B4-BE49-F238E27FC236}">
                <a16:creationId xmlns:a16="http://schemas.microsoft.com/office/drawing/2014/main" id="{B8176F13-B562-CB92-FEBF-9C0FEF468114}"/>
              </a:ext>
            </a:extLst>
          </p:cNvPr>
          <p:cNvSpPr txBox="1"/>
          <p:nvPr/>
        </p:nvSpPr>
        <p:spPr>
          <a:xfrm>
            <a:off x="9722876" y="936243"/>
            <a:ext cx="1737360" cy="369332"/>
          </a:xfrm>
          <a:prstGeom prst="rect">
            <a:avLst/>
          </a:prstGeom>
          <a:noFill/>
        </p:spPr>
        <p:txBody>
          <a:bodyPr wrap="square" rtlCol="0">
            <a:spAutoFit/>
          </a:bodyPr>
          <a:lstStyle/>
          <a:p>
            <a:r>
              <a:rPr lang="en-US" dirty="0"/>
              <a:t>First-generation</a:t>
            </a:r>
          </a:p>
        </p:txBody>
      </p:sp>
      <p:pic>
        <p:nvPicPr>
          <p:cNvPr id="8" name="Picture 7" descr="A diagram of a diagram&#10;&#10;AI-generated content may be incorrect.">
            <a:extLst>
              <a:ext uri="{FF2B5EF4-FFF2-40B4-BE49-F238E27FC236}">
                <a16:creationId xmlns:a16="http://schemas.microsoft.com/office/drawing/2014/main" id="{2A9FE2DD-CABE-BF09-239A-F7D48BAF8579}"/>
              </a:ext>
            </a:extLst>
          </p:cNvPr>
          <p:cNvPicPr>
            <a:picLocks noChangeAspect="1"/>
          </p:cNvPicPr>
          <p:nvPr/>
        </p:nvPicPr>
        <p:blipFill>
          <a:blip r:embed="rId4"/>
          <a:stretch>
            <a:fillRect/>
          </a:stretch>
        </p:blipFill>
        <p:spPr>
          <a:xfrm>
            <a:off x="6017517" y="3365161"/>
            <a:ext cx="3019829" cy="3264393"/>
          </a:xfrm>
          <a:prstGeom prst="rect">
            <a:avLst/>
          </a:prstGeom>
        </p:spPr>
      </p:pic>
      <p:sp>
        <p:nvSpPr>
          <p:cNvPr id="9" name="TextBox 8">
            <a:extLst>
              <a:ext uri="{FF2B5EF4-FFF2-40B4-BE49-F238E27FC236}">
                <a16:creationId xmlns:a16="http://schemas.microsoft.com/office/drawing/2014/main" id="{894CDE2D-C45A-9416-6229-8E581198414A}"/>
              </a:ext>
            </a:extLst>
          </p:cNvPr>
          <p:cNvSpPr txBox="1"/>
          <p:nvPr/>
        </p:nvSpPr>
        <p:spPr>
          <a:xfrm>
            <a:off x="6290027" y="2995829"/>
            <a:ext cx="1934093" cy="369332"/>
          </a:xfrm>
          <a:prstGeom prst="rect">
            <a:avLst/>
          </a:prstGeom>
          <a:noFill/>
        </p:spPr>
        <p:txBody>
          <a:bodyPr wrap="square" rtlCol="0">
            <a:spAutoFit/>
          </a:bodyPr>
          <a:lstStyle/>
          <a:p>
            <a:r>
              <a:rPr lang="en-US" dirty="0"/>
              <a:t>Second generation</a:t>
            </a:r>
          </a:p>
        </p:txBody>
      </p:sp>
      <p:sp>
        <p:nvSpPr>
          <p:cNvPr id="16" name="TextBox 15">
            <a:extLst>
              <a:ext uri="{FF2B5EF4-FFF2-40B4-BE49-F238E27FC236}">
                <a16:creationId xmlns:a16="http://schemas.microsoft.com/office/drawing/2014/main" id="{13017307-6D55-2F4D-5C22-B68105E7ABE2}"/>
              </a:ext>
            </a:extLst>
          </p:cNvPr>
          <p:cNvSpPr txBox="1"/>
          <p:nvPr/>
        </p:nvSpPr>
        <p:spPr>
          <a:xfrm>
            <a:off x="9293086" y="64009"/>
            <a:ext cx="2873665" cy="369332"/>
          </a:xfrm>
          <a:prstGeom prst="rect">
            <a:avLst/>
          </a:prstGeom>
          <a:noFill/>
        </p:spPr>
        <p:txBody>
          <a:bodyPr wrap="square" rtlCol="0">
            <a:spAutoFit/>
          </a:bodyPr>
          <a:lstStyle/>
          <a:p>
            <a:pPr algn="r"/>
            <a:r>
              <a:rPr lang="en-US" dirty="0"/>
              <a:t>Behler, Chem Rev 2021</a:t>
            </a:r>
          </a:p>
        </p:txBody>
      </p:sp>
      <p:sp>
        <p:nvSpPr>
          <p:cNvPr id="18" name="TextBox 17">
            <a:extLst>
              <a:ext uri="{FF2B5EF4-FFF2-40B4-BE49-F238E27FC236}">
                <a16:creationId xmlns:a16="http://schemas.microsoft.com/office/drawing/2014/main" id="{EB834179-F436-B6F3-B04E-0FD2DD13CBE8}"/>
              </a:ext>
            </a:extLst>
          </p:cNvPr>
          <p:cNvSpPr txBox="1"/>
          <p:nvPr/>
        </p:nvSpPr>
        <p:spPr>
          <a:xfrm>
            <a:off x="248478" y="1025694"/>
            <a:ext cx="5744818"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as force fields in Molecular Dynamics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Significantly faster than classical force fields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First gen: simple feed-forward MLPs on small atomic systems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Second gen: </a:t>
            </a:r>
          </a:p>
          <a:p>
            <a:pPr marL="742950" lvl="1" indent="-285750">
              <a:buFont typeface="Arial" panose="020B0604020202020204" pitchFamily="34" charset="0"/>
              <a:buChar char="•"/>
            </a:pPr>
            <a:r>
              <a:rPr lang="en-US" sz="2400" dirty="0"/>
              <a:t>atom-wise energy contributions are summed up</a:t>
            </a:r>
          </a:p>
          <a:p>
            <a:pPr marL="742950" lvl="1" indent="-285750">
              <a:buFont typeface="Arial" panose="020B0604020202020204" pitchFamily="34" charset="0"/>
              <a:buChar char="•"/>
            </a:pPr>
            <a:r>
              <a:rPr lang="en-US" sz="2400" dirty="0"/>
              <a:t>Atom environment described by atom-centered symmetric functions</a:t>
            </a:r>
          </a:p>
          <a:p>
            <a:pPr marL="742950" lvl="1" indent="-285750">
              <a:buFont typeface="Arial" panose="020B0604020202020204" pitchFamily="34" charset="0"/>
              <a:buChar char="•"/>
            </a:pPr>
            <a:r>
              <a:rPr lang="en-US" sz="2400" dirty="0"/>
              <a:t>Rotational, translational and permutation invariance</a:t>
            </a:r>
          </a:p>
          <a:p>
            <a:pPr marL="285750" indent="-285750">
              <a:buFont typeface="Arial" panose="020B0604020202020204" pitchFamily="34" charset="0"/>
              <a:buChar char="•"/>
            </a:pPr>
            <a:endParaRPr lang="en-US" sz="2400" dirty="0"/>
          </a:p>
        </p:txBody>
      </p:sp>
      <p:pic>
        <p:nvPicPr>
          <p:cNvPr id="10242" name="Picture 2" descr="Neural network potentials - ScienceDirect">
            <a:extLst>
              <a:ext uri="{FF2B5EF4-FFF2-40B4-BE49-F238E27FC236}">
                <a16:creationId xmlns:a16="http://schemas.microsoft.com/office/drawing/2014/main" id="{FEC57A4A-67ED-5E6F-239E-630D1DF521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439" r="74389" b="12999"/>
          <a:stretch/>
        </p:blipFill>
        <p:spPr bwMode="auto">
          <a:xfrm>
            <a:off x="8224120" y="2051467"/>
            <a:ext cx="931582" cy="99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5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01ED9-4B93-DBE1-E3E5-6D68052E1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A2D75-793C-7DA6-E55E-D26D64CCF258}"/>
              </a:ext>
            </a:extLst>
          </p:cNvPr>
          <p:cNvSpPr>
            <a:spLocks noGrp="1"/>
          </p:cNvSpPr>
          <p:nvPr>
            <p:ph type="title"/>
          </p:nvPr>
        </p:nvSpPr>
        <p:spPr/>
        <p:txBody>
          <a:bodyPr/>
          <a:lstStyle/>
          <a:p>
            <a:r>
              <a:rPr lang="en-US" dirty="0"/>
              <a:t>Neural Net potentials</a:t>
            </a:r>
          </a:p>
        </p:txBody>
      </p:sp>
      <p:pic>
        <p:nvPicPr>
          <p:cNvPr id="11" name="Picture 10" descr="A diagram of a diagram&#10;&#10;AI-generated content may be incorrect.">
            <a:extLst>
              <a:ext uri="{FF2B5EF4-FFF2-40B4-BE49-F238E27FC236}">
                <a16:creationId xmlns:a16="http://schemas.microsoft.com/office/drawing/2014/main" id="{27087D77-BADF-6005-2D07-5E6E0FAF658C}"/>
              </a:ext>
            </a:extLst>
          </p:cNvPr>
          <p:cNvPicPr>
            <a:picLocks noChangeAspect="1"/>
          </p:cNvPicPr>
          <p:nvPr/>
        </p:nvPicPr>
        <p:blipFill>
          <a:blip r:embed="rId3"/>
          <a:srcRect r="2994"/>
          <a:stretch/>
        </p:blipFill>
        <p:spPr>
          <a:xfrm>
            <a:off x="8423484" y="1514061"/>
            <a:ext cx="3683633" cy="5334000"/>
          </a:xfrm>
          <a:prstGeom prst="rect">
            <a:avLst/>
          </a:prstGeom>
        </p:spPr>
      </p:pic>
      <p:sp>
        <p:nvSpPr>
          <p:cNvPr id="12" name="TextBox 11">
            <a:extLst>
              <a:ext uri="{FF2B5EF4-FFF2-40B4-BE49-F238E27FC236}">
                <a16:creationId xmlns:a16="http://schemas.microsoft.com/office/drawing/2014/main" id="{40E86A66-9BBE-E69C-011A-C98CC3D614A3}"/>
              </a:ext>
            </a:extLst>
          </p:cNvPr>
          <p:cNvSpPr txBox="1"/>
          <p:nvPr/>
        </p:nvSpPr>
        <p:spPr>
          <a:xfrm>
            <a:off x="9041396" y="1154668"/>
            <a:ext cx="1934093" cy="369332"/>
          </a:xfrm>
          <a:prstGeom prst="rect">
            <a:avLst/>
          </a:prstGeom>
          <a:noFill/>
        </p:spPr>
        <p:txBody>
          <a:bodyPr wrap="square" rtlCol="0">
            <a:spAutoFit/>
          </a:bodyPr>
          <a:lstStyle/>
          <a:p>
            <a:r>
              <a:rPr lang="en-US" dirty="0"/>
              <a:t>Third generation</a:t>
            </a:r>
          </a:p>
        </p:txBody>
      </p:sp>
      <p:pic>
        <p:nvPicPr>
          <p:cNvPr id="14" name="Picture 13" descr="A diagram of a charge equilation&#10;&#10;AI-generated content may be incorrect.">
            <a:extLst>
              <a:ext uri="{FF2B5EF4-FFF2-40B4-BE49-F238E27FC236}">
                <a16:creationId xmlns:a16="http://schemas.microsoft.com/office/drawing/2014/main" id="{181998AE-C635-C54E-5E73-2948859FAF54}"/>
              </a:ext>
            </a:extLst>
          </p:cNvPr>
          <p:cNvPicPr>
            <a:picLocks noChangeAspect="1"/>
          </p:cNvPicPr>
          <p:nvPr/>
        </p:nvPicPr>
        <p:blipFill>
          <a:blip r:embed="rId4"/>
          <a:stretch>
            <a:fillRect/>
          </a:stretch>
        </p:blipFill>
        <p:spPr>
          <a:xfrm>
            <a:off x="1938130" y="3719256"/>
            <a:ext cx="5452264" cy="3128805"/>
          </a:xfrm>
          <a:prstGeom prst="rect">
            <a:avLst/>
          </a:prstGeom>
        </p:spPr>
      </p:pic>
      <p:sp>
        <p:nvSpPr>
          <p:cNvPr id="15" name="TextBox 14">
            <a:extLst>
              <a:ext uri="{FF2B5EF4-FFF2-40B4-BE49-F238E27FC236}">
                <a16:creationId xmlns:a16="http://schemas.microsoft.com/office/drawing/2014/main" id="{701F29C5-AB12-D08D-AEDB-8DEB2A6A19A5}"/>
              </a:ext>
            </a:extLst>
          </p:cNvPr>
          <p:cNvSpPr txBox="1"/>
          <p:nvPr/>
        </p:nvSpPr>
        <p:spPr>
          <a:xfrm>
            <a:off x="3768517" y="3349924"/>
            <a:ext cx="1934093" cy="369332"/>
          </a:xfrm>
          <a:prstGeom prst="rect">
            <a:avLst/>
          </a:prstGeom>
          <a:noFill/>
        </p:spPr>
        <p:txBody>
          <a:bodyPr wrap="square" rtlCol="0">
            <a:spAutoFit/>
          </a:bodyPr>
          <a:lstStyle/>
          <a:p>
            <a:r>
              <a:rPr lang="en-US" dirty="0"/>
              <a:t>Fourth generation</a:t>
            </a:r>
          </a:p>
        </p:txBody>
      </p:sp>
      <p:sp>
        <p:nvSpPr>
          <p:cNvPr id="16" name="TextBox 15">
            <a:extLst>
              <a:ext uri="{FF2B5EF4-FFF2-40B4-BE49-F238E27FC236}">
                <a16:creationId xmlns:a16="http://schemas.microsoft.com/office/drawing/2014/main" id="{E5E628DB-9ED4-7D53-AE46-1C66229A7002}"/>
              </a:ext>
            </a:extLst>
          </p:cNvPr>
          <p:cNvSpPr txBox="1"/>
          <p:nvPr/>
        </p:nvSpPr>
        <p:spPr>
          <a:xfrm>
            <a:off x="9293086" y="64009"/>
            <a:ext cx="2873665" cy="369332"/>
          </a:xfrm>
          <a:prstGeom prst="rect">
            <a:avLst/>
          </a:prstGeom>
          <a:noFill/>
        </p:spPr>
        <p:txBody>
          <a:bodyPr wrap="square" rtlCol="0">
            <a:spAutoFit/>
          </a:bodyPr>
          <a:lstStyle/>
          <a:p>
            <a:pPr algn="r"/>
            <a:r>
              <a:rPr lang="en-US" dirty="0"/>
              <a:t>Behler, Chem Rev 2021</a:t>
            </a:r>
          </a:p>
        </p:txBody>
      </p:sp>
      <p:sp>
        <p:nvSpPr>
          <p:cNvPr id="10" name="TextBox 9">
            <a:extLst>
              <a:ext uri="{FF2B5EF4-FFF2-40B4-BE49-F238E27FC236}">
                <a16:creationId xmlns:a16="http://schemas.microsoft.com/office/drawing/2014/main" id="{3629592E-41BB-E328-5E55-266C5A1D695C}"/>
              </a:ext>
            </a:extLst>
          </p:cNvPr>
          <p:cNvSpPr txBox="1"/>
          <p:nvPr/>
        </p:nvSpPr>
        <p:spPr>
          <a:xfrm>
            <a:off x="248478" y="1025694"/>
            <a:ext cx="574481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Third gen: long-range interactions also modelled employing partial changes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Fourth gen: + non-local phenomena, i.e. long-range charge transfer modelled</a:t>
            </a:r>
          </a:p>
        </p:txBody>
      </p:sp>
    </p:spTree>
    <p:extLst>
      <p:ext uri="{BB962C8B-B14F-4D97-AF65-F5344CB8AC3E}">
        <p14:creationId xmlns:p14="http://schemas.microsoft.com/office/powerpoint/2010/main" val="206044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1B58-AEB2-5C33-543A-90E0BC3D7E7C}"/>
              </a:ext>
            </a:extLst>
          </p:cNvPr>
          <p:cNvSpPr>
            <a:spLocks noGrp="1"/>
          </p:cNvSpPr>
          <p:nvPr>
            <p:ph type="title"/>
          </p:nvPr>
        </p:nvSpPr>
        <p:spPr/>
        <p:txBody>
          <a:bodyPr>
            <a:normAutofit fontScale="90000"/>
          </a:bodyPr>
          <a:lstStyle/>
          <a:p>
            <a:r>
              <a:rPr lang="en-US" dirty="0"/>
              <a:t>Our research: using NN potentials to speed-up Molecular Dynamics</a:t>
            </a:r>
          </a:p>
        </p:txBody>
      </p:sp>
      <p:sp>
        <p:nvSpPr>
          <p:cNvPr id="3" name="Content Placeholder 2">
            <a:extLst>
              <a:ext uri="{FF2B5EF4-FFF2-40B4-BE49-F238E27FC236}">
                <a16:creationId xmlns:a16="http://schemas.microsoft.com/office/drawing/2014/main" id="{541888E6-7396-621D-D7C9-F99318214C6A}"/>
              </a:ext>
            </a:extLst>
          </p:cNvPr>
          <p:cNvSpPr>
            <a:spLocks noGrp="1"/>
          </p:cNvSpPr>
          <p:nvPr>
            <p:ph idx="1"/>
          </p:nvPr>
        </p:nvSpPr>
        <p:spPr>
          <a:xfrm>
            <a:off x="104171" y="1041722"/>
            <a:ext cx="6227055" cy="5135241"/>
          </a:xfrm>
        </p:spPr>
        <p:txBody>
          <a:bodyPr/>
          <a:lstStyle/>
          <a:p>
            <a:r>
              <a:rPr lang="en-US" dirty="0"/>
              <a:t>We coarse-grained proteins to C</a:t>
            </a:r>
            <a:r>
              <a:rPr lang="el-GR" b="0" i="0" u="none" strike="noStrike" baseline="-25000" dirty="0">
                <a:solidFill>
                  <a:srgbClr val="001D35"/>
                </a:solidFill>
                <a:effectLst/>
                <a:latin typeface="Google Sans"/>
              </a:rPr>
              <a:t>α</a:t>
            </a:r>
            <a:r>
              <a:rPr lang="en-US" b="0" i="0" u="none" strike="noStrike" baseline="-25000" dirty="0">
                <a:solidFill>
                  <a:srgbClr val="001D35"/>
                </a:solidFill>
                <a:effectLst/>
                <a:latin typeface="Google Sans"/>
              </a:rPr>
              <a:t> </a:t>
            </a:r>
            <a:r>
              <a:rPr lang="en-US" b="0" i="0" u="none" strike="noStrike" dirty="0">
                <a:solidFill>
                  <a:srgbClr val="001D35"/>
                </a:solidFill>
                <a:effectLst/>
                <a:latin typeface="Google Sans"/>
              </a:rPr>
              <a:t>beads</a:t>
            </a:r>
          </a:p>
          <a:p>
            <a:r>
              <a:rPr lang="en-US" dirty="0"/>
              <a:t>We learn a NN potential in the CG space</a:t>
            </a:r>
          </a:p>
          <a:p>
            <a:r>
              <a:rPr lang="en-US" dirty="0"/>
              <a:t>We train the model with force matching:</a:t>
            </a:r>
          </a:p>
          <a:p>
            <a:endParaRPr lang="en-US" dirty="0"/>
          </a:p>
          <a:p>
            <a:endParaRPr lang="en-US" dirty="0"/>
          </a:p>
          <a:p>
            <a:endParaRPr lang="en-US" dirty="0"/>
          </a:p>
          <a:p>
            <a:endParaRPr lang="en-US" dirty="0"/>
          </a:p>
          <a:p>
            <a:r>
              <a:rPr lang="en-US" dirty="0"/>
              <a:t>MD simulations 30X-600X faster using the NN potential</a:t>
            </a:r>
          </a:p>
          <a:p>
            <a:endParaRPr lang="en-US" dirty="0"/>
          </a:p>
          <a:p>
            <a:endParaRPr lang="en-US" dirty="0"/>
          </a:p>
        </p:txBody>
      </p:sp>
      <p:pic>
        <p:nvPicPr>
          <p:cNvPr id="13314" name="Picture 2" descr="Coarse Grained Modeling - LAMMPS Tube">
            <a:extLst>
              <a:ext uri="{FF2B5EF4-FFF2-40B4-BE49-F238E27FC236}">
                <a16:creationId xmlns:a16="http://schemas.microsoft.com/office/drawing/2014/main" id="{97016054-0CFE-DDE1-9A2A-312376CFB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5548" y="1180073"/>
            <a:ext cx="4252281" cy="2582030"/>
          </a:xfrm>
          <a:prstGeom prst="rect">
            <a:avLst/>
          </a:prstGeom>
          <a:noFill/>
          <a:extLst>
            <a:ext uri="{909E8E84-426E-40DD-AFC4-6F175D3DCCD1}">
              <a14:hiddenFill xmlns:a14="http://schemas.microsoft.com/office/drawing/2010/main">
                <a:solidFill>
                  <a:srgbClr val="FFFFFF"/>
                </a:solidFill>
              </a14:hiddenFill>
            </a:ext>
          </a:extLst>
        </p:spPr>
      </p:pic>
      <p:pic>
        <p:nvPicPr>
          <p:cNvPr id="8" name="movie-low-quality-movie-sim_high_density_2025.02.09_4fs_3ID4_s50_CA_lj_angleNull_dihedralNull_cutoff2_seq6_harAD_termAD__wd0_plateaulr5en4_0.1_0_1en6_1en7_bs8_3ID4_all_50K">
            <a:hlinkClick r:id="" action="ppaction://media"/>
            <a:extLst>
              <a:ext uri="{FF2B5EF4-FFF2-40B4-BE49-F238E27FC236}">
                <a16:creationId xmlns:a16="http://schemas.microsoft.com/office/drawing/2014/main" id="{F0ABE124-219E-9804-C07D-4962F829C4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05643" y="4465678"/>
            <a:ext cx="5991829" cy="1412918"/>
          </a:xfrm>
          <a:prstGeom prst="rect">
            <a:avLst/>
          </a:prstGeom>
        </p:spPr>
      </p:pic>
      <p:pic>
        <p:nvPicPr>
          <p:cNvPr id="10" name="Picture 9" descr="A black and white text&#10;&#10;AI-generated content may be incorrect.">
            <a:extLst>
              <a:ext uri="{FF2B5EF4-FFF2-40B4-BE49-F238E27FC236}">
                <a16:creationId xmlns:a16="http://schemas.microsoft.com/office/drawing/2014/main" id="{5E7D8E8B-4D09-2A32-3A04-073FE3BA1BD7}"/>
              </a:ext>
            </a:extLst>
          </p:cNvPr>
          <p:cNvPicPr>
            <a:picLocks noChangeAspect="1"/>
          </p:cNvPicPr>
          <p:nvPr/>
        </p:nvPicPr>
        <p:blipFill>
          <a:blip r:embed="rId6"/>
          <a:stretch>
            <a:fillRect/>
          </a:stretch>
        </p:blipFill>
        <p:spPr>
          <a:xfrm>
            <a:off x="443043" y="2969631"/>
            <a:ext cx="4889147" cy="1584943"/>
          </a:xfrm>
          <a:prstGeom prst="rect">
            <a:avLst/>
          </a:prstGeom>
        </p:spPr>
      </p:pic>
    </p:spTree>
    <p:extLst>
      <p:ext uri="{BB962C8B-B14F-4D97-AF65-F5344CB8AC3E}">
        <p14:creationId xmlns:p14="http://schemas.microsoft.com/office/powerpoint/2010/main" val="29681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B22F-64C2-6742-8284-020D6A63B711}"/>
              </a:ext>
            </a:extLst>
          </p:cNvPr>
          <p:cNvSpPr>
            <a:spLocks noGrp="1"/>
          </p:cNvSpPr>
          <p:nvPr>
            <p:ph type="title"/>
          </p:nvPr>
        </p:nvSpPr>
        <p:spPr/>
        <p:txBody>
          <a:bodyPr/>
          <a:lstStyle/>
          <a:p>
            <a:r>
              <a:rPr lang="en-US" dirty="0"/>
              <a:t>Next: use NN potentials to simulate long biological processes</a:t>
            </a:r>
          </a:p>
        </p:txBody>
      </p:sp>
      <p:pic>
        <p:nvPicPr>
          <p:cNvPr id="4" name="Critical Nucleus_dimer-trimer.mov">
            <a:hlinkClick r:id="" action="ppaction://media"/>
            <a:extLst>
              <a:ext uri="{FF2B5EF4-FFF2-40B4-BE49-F238E27FC236}">
                <a16:creationId xmlns:a16="http://schemas.microsoft.com/office/drawing/2014/main" id="{340D80C5-6F6E-9F4C-0C8E-6C8C607D7B8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207967" y="1005840"/>
            <a:ext cx="5899150" cy="5776912"/>
          </a:xfrm>
        </p:spPr>
      </p:pic>
      <p:sp>
        <p:nvSpPr>
          <p:cNvPr id="5" name="Content Placeholder 4">
            <a:extLst>
              <a:ext uri="{FF2B5EF4-FFF2-40B4-BE49-F238E27FC236}">
                <a16:creationId xmlns:a16="http://schemas.microsoft.com/office/drawing/2014/main" id="{5F244940-0BC8-2281-367E-61915BFF8215}"/>
              </a:ext>
            </a:extLst>
          </p:cNvPr>
          <p:cNvSpPr>
            <a:spLocks noGrp="1"/>
          </p:cNvSpPr>
          <p:nvPr>
            <p:ph sz="half" idx="2"/>
          </p:nvPr>
        </p:nvSpPr>
        <p:spPr>
          <a:xfrm>
            <a:off x="57150" y="1005840"/>
            <a:ext cx="6019800" cy="5521124"/>
          </a:xfrm>
        </p:spPr>
        <p:txBody>
          <a:bodyPr/>
          <a:lstStyle/>
          <a:p>
            <a:r>
              <a:rPr lang="en-US" dirty="0"/>
              <a:t>Protein-protein and protein-ligand attachment can take ~ </a:t>
            </a:r>
            <a:r>
              <a:rPr lang="en-US" b="0" i="0" dirty="0">
                <a:effectLst/>
                <a:latin typeface="Google Sans"/>
              </a:rPr>
              <a:t>10</a:t>
            </a:r>
            <a:r>
              <a:rPr lang="en-US" b="0" i="0" baseline="30000" dirty="0">
                <a:effectLst/>
                <a:latin typeface="Google Sans"/>
              </a:rPr>
              <a:t>-6</a:t>
            </a:r>
            <a:r>
              <a:rPr lang="en-US" b="0" i="0" dirty="0">
                <a:effectLst/>
                <a:latin typeface="Google Sans"/>
              </a:rPr>
              <a:t> to 10</a:t>
            </a:r>
            <a:r>
              <a:rPr lang="en-US" b="0" i="0" baseline="30000" dirty="0">
                <a:effectLst/>
                <a:latin typeface="Google Sans"/>
              </a:rPr>
              <a:t>-3 </a:t>
            </a:r>
            <a:r>
              <a:rPr lang="en-US" b="0" i="0" dirty="0">
                <a:effectLst/>
                <a:latin typeface="Google Sans"/>
              </a:rPr>
              <a:t>s</a:t>
            </a:r>
          </a:p>
          <a:p>
            <a:endParaRPr lang="en-US" dirty="0"/>
          </a:p>
          <a:p>
            <a:r>
              <a:rPr lang="en-US" dirty="0"/>
              <a:t>Simulating the attachment of 3 dimers (12k atoms) took 3 days on 200 GPUs</a:t>
            </a:r>
          </a:p>
          <a:p>
            <a:endParaRPr lang="en-US" dirty="0"/>
          </a:p>
          <a:p>
            <a:r>
              <a:rPr lang="en-US" dirty="0"/>
              <a:t>With NN potentials, this can take less than 45min</a:t>
            </a:r>
          </a:p>
        </p:txBody>
      </p:sp>
    </p:spTree>
    <p:extLst>
      <p:ext uri="{BB962C8B-B14F-4D97-AF65-F5344CB8AC3E}">
        <p14:creationId xmlns:p14="http://schemas.microsoft.com/office/powerpoint/2010/main" val="341257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9187-4A20-72D5-C881-680A7FE4F2D2}"/>
              </a:ext>
            </a:extLst>
          </p:cNvPr>
          <p:cNvSpPr>
            <a:spLocks noGrp="1"/>
          </p:cNvSpPr>
          <p:nvPr>
            <p:ph type="title"/>
          </p:nvPr>
        </p:nvSpPr>
        <p:spPr/>
        <p:txBody>
          <a:bodyPr/>
          <a:lstStyle/>
          <a:p>
            <a:r>
              <a:rPr lang="en-US" dirty="0"/>
              <a:t>Simulation of the self-assembly of the Hepatitis B virus </a:t>
            </a:r>
          </a:p>
        </p:txBody>
      </p:sp>
      <p:pic>
        <p:nvPicPr>
          <p:cNvPr id="4" name="Virus_capsid_assembly_CF505775-0A9C-46A3-A296-0A9DCF401B00.mp4">
            <a:hlinkClick r:id="" action="ppaction://media"/>
            <a:extLst>
              <a:ext uri="{FF2B5EF4-FFF2-40B4-BE49-F238E27FC236}">
                <a16:creationId xmlns:a16="http://schemas.microsoft.com/office/drawing/2014/main" id="{C4EF4334-57E4-C68F-67C9-AD37EF6A70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2483" y="984250"/>
            <a:ext cx="10328227" cy="5809741"/>
          </a:xfrm>
        </p:spPr>
      </p:pic>
    </p:spTree>
    <p:extLst>
      <p:ext uri="{BB962C8B-B14F-4D97-AF65-F5344CB8AC3E}">
        <p14:creationId xmlns:p14="http://schemas.microsoft.com/office/powerpoint/2010/main" val="372084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528F-64E2-1BE0-9F38-8D72165D7C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C587244-7B79-A87F-DA0C-893B82678D69}"/>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95D46DC4-3DF3-2540-E751-6F7F6D484C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45" b="7212"/>
          <a:stretch/>
        </p:blipFill>
        <p:spPr bwMode="auto">
          <a:xfrm>
            <a:off x="604049" y="278296"/>
            <a:ext cx="10983902" cy="679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1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DF1CA-9E5E-740A-AF90-813F32579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0153B-3BD4-8E69-3800-6C683F23DC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8D5CA30-5284-FE3A-E490-48F8D669CD04}"/>
              </a:ext>
            </a:extLst>
          </p:cNvPr>
          <p:cNvSpPr>
            <a:spLocks noGrp="1"/>
          </p:cNvSpPr>
          <p:nvPr>
            <p:ph idx="1"/>
          </p:nvPr>
        </p:nvSpPr>
        <p:spPr>
          <a:xfrm>
            <a:off x="104171" y="1041722"/>
            <a:ext cx="12002947" cy="5816278"/>
          </a:xfrm>
        </p:spPr>
        <p:txBody>
          <a:bodyPr>
            <a:normAutofit/>
          </a:bodyPr>
          <a:lstStyle/>
          <a:p>
            <a:r>
              <a:rPr lang="en-US" dirty="0"/>
              <a:t>Part 1: </a:t>
            </a:r>
            <a:r>
              <a:rPr lang="en-US" sz="2800" dirty="0"/>
              <a:t>Supervised learning for scientific problems</a:t>
            </a:r>
            <a:endParaRPr lang="en-US" dirty="0"/>
          </a:p>
          <a:p>
            <a:endParaRPr lang="en-US" dirty="0"/>
          </a:p>
          <a:p>
            <a:r>
              <a:rPr lang="en-US" dirty="0"/>
              <a:t>Part 2: Solving PDEs with NNs</a:t>
            </a:r>
          </a:p>
          <a:p>
            <a:endParaRPr lang="en-US" dirty="0"/>
          </a:p>
          <a:p>
            <a:r>
              <a:rPr lang="en-US" dirty="0"/>
              <a:t>Part 3: Physics-inspired AI models</a:t>
            </a:r>
          </a:p>
          <a:p>
            <a:endParaRPr lang="en-US" dirty="0"/>
          </a:p>
          <a:p>
            <a:r>
              <a:rPr lang="en-US" dirty="0"/>
              <a:t>Part 4: Neural network potentials</a:t>
            </a:r>
          </a:p>
          <a:p>
            <a:endParaRPr lang="en-US" dirty="0"/>
          </a:p>
          <a:p>
            <a:r>
              <a:rPr lang="en-US" dirty="0"/>
              <a:t>Part 5:  AI models for learning new physics theories</a:t>
            </a:r>
          </a:p>
          <a:p>
            <a:endParaRPr lang="en-US" dirty="0"/>
          </a:p>
          <a:p>
            <a:r>
              <a:rPr lang="en-US" dirty="0"/>
              <a:t>Part 6: Can can ML help your research field? Use cases in superconductivity</a:t>
            </a:r>
          </a:p>
          <a:p>
            <a:endParaRPr lang="en-US" dirty="0"/>
          </a:p>
        </p:txBody>
      </p:sp>
    </p:spTree>
    <p:extLst>
      <p:ext uri="{BB962C8B-B14F-4D97-AF65-F5344CB8AC3E}">
        <p14:creationId xmlns:p14="http://schemas.microsoft.com/office/powerpoint/2010/main" val="1713288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B2B6-EDF9-C277-16E4-AE6FD8945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AED467-BA9F-351A-73D2-CF677887BCB1}"/>
              </a:ext>
            </a:extLst>
          </p:cNvPr>
          <p:cNvSpPr>
            <a:spLocks noGrp="1"/>
          </p:cNvSpPr>
          <p:nvPr>
            <p:ph type="ctrTitle" idx="4294967295"/>
          </p:nvPr>
        </p:nvSpPr>
        <p:spPr>
          <a:xfrm>
            <a:off x="0" y="796925"/>
            <a:ext cx="5999163" cy="5715000"/>
          </a:xfrm>
        </p:spPr>
        <p:txBody>
          <a:bodyPr>
            <a:normAutofit/>
          </a:bodyPr>
          <a:lstStyle/>
          <a:p>
            <a:pPr algn="ctr"/>
            <a:r>
              <a:rPr lang="en-US" sz="5000" dirty="0"/>
              <a:t>Part 5 </a:t>
            </a:r>
            <a:br>
              <a:rPr lang="en-US" sz="5000" dirty="0"/>
            </a:br>
            <a:br>
              <a:rPr lang="en-US" sz="5000" dirty="0"/>
            </a:br>
            <a:r>
              <a:rPr lang="en-US" sz="5000" dirty="0"/>
              <a:t>AI models for learning new physics theories</a:t>
            </a:r>
            <a:br>
              <a:rPr lang="en-US" sz="5000" dirty="0"/>
            </a:br>
            <a:br>
              <a:rPr lang="en-US" sz="5000" dirty="0"/>
            </a:br>
            <a:r>
              <a:rPr lang="en-US" sz="5000" dirty="0"/>
              <a:t> </a:t>
            </a:r>
          </a:p>
        </p:txBody>
      </p:sp>
      <p:pic>
        <p:nvPicPr>
          <p:cNvPr id="7170" name="Picture 2" descr="Mathematics - TOK 2022: THEORY OF KNOWLEDGE WEBSITE FOR THE IBDP">
            <a:extLst>
              <a:ext uri="{FF2B5EF4-FFF2-40B4-BE49-F238E27FC236}">
                <a16:creationId xmlns:a16="http://schemas.microsoft.com/office/drawing/2014/main" id="{6B56D1D5-1227-92C5-AE1F-7FD7EAF11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935"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477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063A-4637-3CFB-EA6F-2D7685F438A2}"/>
              </a:ext>
            </a:extLst>
          </p:cNvPr>
          <p:cNvSpPr>
            <a:spLocks noGrp="1"/>
          </p:cNvSpPr>
          <p:nvPr>
            <p:ph type="title"/>
          </p:nvPr>
        </p:nvSpPr>
        <p:spPr/>
        <p:txBody>
          <a:bodyPr/>
          <a:lstStyle/>
          <a:p>
            <a:r>
              <a:rPr lang="en-US" dirty="0"/>
              <a:t>AI Feynman</a:t>
            </a:r>
          </a:p>
        </p:txBody>
      </p:sp>
      <p:pic>
        <p:nvPicPr>
          <p:cNvPr id="5" name="Content Placeholder 4" descr="A diagram of a data flow&#10;&#10;AI-generated content may be incorrect.">
            <a:extLst>
              <a:ext uri="{FF2B5EF4-FFF2-40B4-BE49-F238E27FC236}">
                <a16:creationId xmlns:a16="http://schemas.microsoft.com/office/drawing/2014/main" id="{E3220411-EAFC-6698-79A5-6EEA32B6FA69}"/>
              </a:ext>
            </a:extLst>
          </p:cNvPr>
          <p:cNvPicPr>
            <a:picLocks noGrp="1" noChangeAspect="1"/>
          </p:cNvPicPr>
          <p:nvPr>
            <p:ph idx="1"/>
          </p:nvPr>
        </p:nvPicPr>
        <p:blipFill>
          <a:blip r:embed="rId3"/>
          <a:stretch>
            <a:fillRect/>
          </a:stretch>
        </p:blipFill>
        <p:spPr>
          <a:xfrm>
            <a:off x="6304845" y="976056"/>
            <a:ext cx="2592295" cy="5817935"/>
          </a:xfrm>
        </p:spPr>
      </p:pic>
      <p:pic>
        <p:nvPicPr>
          <p:cNvPr id="7" name="Picture 6" descr="A diagram of a mathematical equation&#10;&#10;AI-generated content may be incorrect.">
            <a:extLst>
              <a:ext uri="{FF2B5EF4-FFF2-40B4-BE49-F238E27FC236}">
                <a16:creationId xmlns:a16="http://schemas.microsoft.com/office/drawing/2014/main" id="{1973DF92-E147-4D51-7629-8B557F41C2D8}"/>
              </a:ext>
            </a:extLst>
          </p:cNvPr>
          <p:cNvPicPr>
            <a:picLocks noChangeAspect="1"/>
          </p:cNvPicPr>
          <p:nvPr/>
        </p:nvPicPr>
        <p:blipFill>
          <a:blip r:embed="rId4"/>
          <a:stretch>
            <a:fillRect/>
          </a:stretch>
        </p:blipFill>
        <p:spPr>
          <a:xfrm>
            <a:off x="9363152" y="1068802"/>
            <a:ext cx="2557076" cy="5455831"/>
          </a:xfrm>
          <a:prstGeom prst="rect">
            <a:avLst/>
          </a:prstGeom>
        </p:spPr>
      </p:pic>
      <p:sp>
        <p:nvSpPr>
          <p:cNvPr id="8" name="TextBox 7">
            <a:extLst>
              <a:ext uri="{FF2B5EF4-FFF2-40B4-BE49-F238E27FC236}">
                <a16:creationId xmlns:a16="http://schemas.microsoft.com/office/drawing/2014/main" id="{DFDB1821-B347-A061-E0F7-31F78A957F5F}"/>
              </a:ext>
            </a:extLst>
          </p:cNvPr>
          <p:cNvSpPr txBox="1"/>
          <p:nvPr/>
        </p:nvSpPr>
        <p:spPr>
          <a:xfrm>
            <a:off x="8488016" y="64009"/>
            <a:ext cx="3597966" cy="369332"/>
          </a:xfrm>
          <a:prstGeom prst="rect">
            <a:avLst/>
          </a:prstGeom>
          <a:noFill/>
        </p:spPr>
        <p:txBody>
          <a:bodyPr wrap="square" rtlCol="0">
            <a:spAutoFit/>
          </a:bodyPr>
          <a:lstStyle/>
          <a:p>
            <a:r>
              <a:rPr lang="en-US" dirty="0" err="1"/>
              <a:t>Urdescu</a:t>
            </a:r>
            <a:r>
              <a:rPr lang="en-US" dirty="0"/>
              <a:t> and </a:t>
            </a:r>
            <a:r>
              <a:rPr lang="en-US" dirty="0" err="1"/>
              <a:t>Tegmark</a:t>
            </a:r>
            <a:r>
              <a:rPr lang="en-US" dirty="0"/>
              <a:t>, Sci. Adv 2020</a:t>
            </a:r>
          </a:p>
        </p:txBody>
      </p:sp>
      <p:sp>
        <p:nvSpPr>
          <p:cNvPr id="9" name="TextBox 8">
            <a:extLst>
              <a:ext uri="{FF2B5EF4-FFF2-40B4-BE49-F238E27FC236}">
                <a16:creationId xmlns:a16="http://schemas.microsoft.com/office/drawing/2014/main" id="{C16DC671-E92B-C443-55A9-6C87EB9F8962}"/>
              </a:ext>
            </a:extLst>
          </p:cNvPr>
          <p:cNvSpPr txBox="1"/>
          <p:nvPr/>
        </p:nvSpPr>
        <p:spPr>
          <a:xfrm>
            <a:off x="218661" y="1068802"/>
            <a:ext cx="588698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symbolic regression to match data from unknown functions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Discovered all 100 equations from the </a:t>
            </a:r>
            <a:r>
              <a:rPr lang="en-US" sz="2400" i="1" dirty="0"/>
              <a:t>Feynman Lectures on Physics</a:t>
            </a:r>
          </a:p>
        </p:txBody>
      </p:sp>
      <p:pic>
        <p:nvPicPr>
          <p:cNvPr id="11" name="Picture 10" descr="A table with equations and numbers&#10;&#10;AI-generated content may be incorrect.">
            <a:extLst>
              <a:ext uri="{FF2B5EF4-FFF2-40B4-BE49-F238E27FC236}">
                <a16:creationId xmlns:a16="http://schemas.microsoft.com/office/drawing/2014/main" id="{E43DE059-63CB-44B6-8EE6-038F9E09114D}"/>
              </a:ext>
            </a:extLst>
          </p:cNvPr>
          <p:cNvPicPr>
            <a:picLocks noChangeAspect="1"/>
          </p:cNvPicPr>
          <p:nvPr/>
        </p:nvPicPr>
        <p:blipFill>
          <a:blip r:embed="rId5"/>
          <a:stretch>
            <a:fillRect/>
          </a:stretch>
        </p:blipFill>
        <p:spPr>
          <a:xfrm>
            <a:off x="377943" y="3237083"/>
            <a:ext cx="5727700" cy="3289300"/>
          </a:xfrm>
          <a:prstGeom prst="rect">
            <a:avLst/>
          </a:prstGeom>
        </p:spPr>
      </p:pic>
    </p:spTree>
    <p:extLst>
      <p:ext uri="{BB962C8B-B14F-4D97-AF65-F5344CB8AC3E}">
        <p14:creationId xmlns:p14="http://schemas.microsoft.com/office/powerpoint/2010/main" val="4190326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ABE0-35CA-7AC2-992B-F5AE7D186674}"/>
              </a:ext>
            </a:extLst>
          </p:cNvPr>
          <p:cNvSpPr>
            <a:spLocks noGrp="1"/>
          </p:cNvSpPr>
          <p:nvPr>
            <p:ph type="title"/>
          </p:nvPr>
        </p:nvSpPr>
        <p:spPr/>
        <p:txBody>
          <a:bodyPr/>
          <a:lstStyle/>
          <a:p>
            <a:r>
              <a:rPr lang="en-US" dirty="0"/>
              <a:t>Machine Learning Hidden Symmetries</a:t>
            </a:r>
          </a:p>
        </p:txBody>
      </p:sp>
      <p:pic>
        <p:nvPicPr>
          <p:cNvPr id="5" name="Content Placeholder 4" descr="A table of mathematical equations&#10;&#10;AI-generated content may be incorrect.">
            <a:extLst>
              <a:ext uri="{FF2B5EF4-FFF2-40B4-BE49-F238E27FC236}">
                <a16:creationId xmlns:a16="http://schemas.microsoft.com/office/drawing/2014/main" id="{0837C259-A802-C3E5-C6E5-F1EB0A2F4A49}"/>
              </a:ext>
            </a:extLst>
          </p:cNvPr>
          <p:cNvPicPr>
            <a:picLocks noGrp="1" noChangeAspect="1"/>
          </p:cNvPicPr>
          <p:nvPr>
            <p:ph idx="1"/>
          </p:nvPr>
        </p:nvPicPr>
        <p:blipFill>
          <a:blip r:embed="rId3"/>
          <a:stretch>
            <a:fillRect/>
          </a:stretch>
        </p:blipFill>
        <p:spPr>
          <a:xfrm>
            <a:off x="4763603" y="906722"/>
            <a:ext cx="7265149" cy="2700602"/>
          </a:xfrm>
        </p:spPr>
      </p:pic>
      <p:pic>
        <p:nvPicPr>
          <p:cNvPr id="7" name="Picture 6" descr="A group of graphs showing different types of loss&#10;&#10;AI-generated content may be incorrect.">
            <a:extLst>
              <a:ext uri="{FF2B5EF4-FFF2-40B4-BE49-F238E27FC236}">
                <a16:creationId xmlns:a16="http://schemas.microsoft.com/office/drawing/2014/main" id="{BE8E4927-13E0-4C94-C73D-9FCFD85A9A32}"/>
              </a:ext>
            </a:extLst>
          </p:cNvPr>
          <p:cNvPicPr>
            <a:picLocks noChangeAspect="1"/>
          </p:cNvPicPr>
          <p:nvPr/>
        </p:nvPicPr>
        <p:blipFill>
          <a:blip r:embed="rId4"/>
          <a:stretch>
            <a:fillRect/>
          </a:stretch>
        </p:blipFill>
        <p:spPr>
          <a:xfrm>
            <a:off x="5257800" y="3673883"/>
            <a:ext cx="6423819" cy="3136776"/>
          </a:xfrm>
          <a:prstGeom prst="rect">
            <a:avLst/>
          </a:prstGeom>
        </p:spPr>
      </p:pic>
      <p:sp>
        <p:nvSpPr>
          <p:cNvPr id="8" name="TextBox 7">
            <a:extLst>
              <a:ext uri="{FF2B5EF4-FFF2-40B4-BE49-F238E27FC236}">
                <a16:creationId xmlns:a16="http://schemas.microsoft.com/office/drawing/2014/main" id="{BEC3D85A-287C-52F7-CB21-C83CD226A08A}"/>
              </a:ext>
            </a:extLst>
          </p:cNvPr>
          <p:cNvSpPr txBox="1"/>
          <p:nvPr/>
        </p:nvSpPr>
        <p:spPr>
          <a:xfrm>
            <a:off x="218661" y="1068802"/>
            <a:ext cx="4393096" cy="6370975"/>
          </a:xfrm>
          <a:prstGeom prst="rect">
            <a:avLst/>
          </a:prstGeom>
          <a:noFill/>
        </p:spPr>
        <p:txBody>
          <a:bodyPr wrap="square" rtlCol="0">
            <a:spAutoFit/>
          </a:bodyPr>
          <a:lstStyle/>
          <a:p>
            <a:pPr marL="285750" indent="-285750">
              <a:buFont typeface="Arial" panose="020B0604020202020204" pitchFamily="34" charset="0"/>
              <a:buChar char="•"/>
            </a:pPr>
            <a:r>
              <a:rPr lang="en-US" sz="2400" dirty="0"/>
              <a:t>Philip Anderson: “It is only slightly overstating the case to say that physics is the study of symmetry”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Some symmetries become manifest only after appropriate coordinate transformations</a:t>
            </a:r>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dirty="0"/>
              <a:t>Idea: quantify asymmetry as violation of certain PDEs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Numerically search for transformations that minimize such violations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9" name="TextBox 8">
            <a:extLst>
              <a:ext uri="{FF2B5EF4-FFF2-40B4-BE49-F238E27FC236}">
                <a16:creationId xmlns:a16="http://schemas.microsoft.com/office/drawing/2014/main" id="{B3FDFE6E-90AC-84EF-E0D7-9B387F03B27A}"/>
              </a:ext>
            </a:extLst>
          </p:cNvPr>
          <p:cNvSpPr txBox="1"/>
          <p:nvPr/>
        </p:nvSpPr>
        <p:spPr>
          <a:xfrm>
            <a:off x="8199782" y="64009"/>
            <a:ext cx="3945834" cy="369332"/>
          </a:xfrm>
          <a:prstGeom prst="rect">
            <a:avLst/>
          </a:prstGeom>
          <a:noFill/>
        </p:spPr>
        <p:txBody>
          <a:bodyPr wrap="square" rtlCol="0">
            <a:spAutoFit/>
          </a:bodyPr>
          <a:lstStyle/>
          <a:p>
            <a:r>
              <a:rPr lang="en-US" dirty="0"/>
              <a:t>Liu and </a:t>
            </a:r>
            <a:r>
              <a:rPr lang="en-US" dirty="0" err="1"/>
              <a:t>Tegmark</a:t>
            </a:r>
            <a:r>
              <a:rPr lang="en-US" dirty="0"/>
              <a:t>, Phys. Rev. Lett., 2022</a:t>
            </a:r>
          </a:p>
        </p:txBody>
      </p:sp>
    </p:spTree>
    <p:extLst>
      <p:ext uri="{BB962C8B-B14F-4D97-AF65-F5344CB8AC3E}">
        <p14:creationId xmlns:p14="http://schemas.microsoft.com/office/powerpoint/2010/main" val="234789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DA9A-74F7-7675-4062-79875D483CEE}"/>
              </a:ext>
            </a:extLst>
          </p:cNvPr>
          <p:cNvSpPr>
            <a:spLocks noGrp="1"/>
          </p:cNvSpPr>
          <p:nvPr>
            <p:ph type="title"/>
          </p:nvPr>
        </p:nvSpPr>
        <p:spPr/>
        <p:txBody>
          <a:bodyPr>
            <a:normAutofit/>
          </a:bodyPr>
          <a:lstStyle/>
          <a:p>
            <a:r>
              <a:rPr lang="en-US" sz="2900" dirty="0"/>
              <a:t>Machine Learning Conservation Laws from Trajectories</a:t>
            </a:r>
          </a:p>
        </p:txBody>
      </p:sp>
      <p:pic>
        <p:nvPicPr>
          <p:cNvPr id="5" name="Content Placeholder 4" descr="A diagram of physics&#10;&#10;AI-generated content may be incorrect.">
            <a:extLst>
              <a:ext uri="{FF2B5EF4-FFF2-40B4-BE49-F238E27FC236}">
                <a16:creationId xmlns:a16="http://schemas.microsoft.com/office/drawing/2014/main" id="{79CBDF2A-127A-71C4-39AF-CEB8293AF6E0}"/>
              </a:ext>
            </a:extLst>
          </p:cNvPr>
          <p:cNvPicPr>
            <a:picLocks noGrp="1" noChangeAspect="1"/>
          </p:cNvPicPr>
          <p:nvPr>
            <p:ph idx="1"/>
          </p:nvPr>
        </p:nvPicPr>
        <p:blipFill>
          <a:blip r:embed="rId3"/>
          <a:stretch>
            <a:fillRect/>
          </a:stretch>
        </p:blipFill>
        <p:spPr>
          <a:xfrm>
            <a:off x="4461933" y="1086114"/>
            <a:ext cx="7408070" cy="3046648"/>
          </a:xfrm>
        </p:spPr>
      </p:pic>
      <p:pic>
        <p:nvPicPr>
          <p:cNvPr id="7" name="Picture 6" descr="A math formula with mathematical equations&#10;&#10;AI-generated content may be incorrect.">
            <a:extLst>
              <a:ext uri="{FF2B5EF4-FFF2-40B4-BE49-F238E27FC236}">
                <a16:creationId xmlns:a16="http://schemas.microsoft.com/office/drawing/2014/main" id="{AEA939FB-A341-80D1-3C21-A4A5319DAF5D}"/>
              </a:ext>
            </a:extLst>
          </p:cNvPr>
          <p:cNvPicPr>
            <a:picLocks noChangeAspect="1"/>
          </p:cNvPicPr>
          <p:nvPr/>
        </p:nvPicPr>
        <p:blipFill>
          <a:blip r:embed="rId4"/>
          <a:stretch>
            <a:fillRect/>
          </a:stretch>
        </p:blipFill>
        <p:spPr>
          <a:xfrm>
            <a:off x="4675906" y="4128796"/>
            <a:ext cx="7194097" cy="2665195"/>
          </a:xfrm>
          <a:prstGeom prst="rect">
            <a:avLst/>
          </a:prstGeom>
        </p:spPr>
      </p:pic>
      <p:sp>
        <p:nvSpPr>
          <p:cNvPr id="8" name="TextBox 7">
            <a:extLst>
              <a:ext uri="{FF2B5EF4-FFF2-40B4-BE49-F238E27FC236}">
                <a16:creationId xmlns:a16="http://schemas.microsoft.com/office/drawing/2014/main" id="{C639D3F3-C05E-20E8-B660-7EB120FE3579}"/>
              </a:ext>
            </a:extLst>
          </p:cNvPr>
          <p:cNvSpPr txBox="1"/>
          <p:nvPr/>
        </p:nvSpPr>
        <p:spPr>
          <a:xfrm>
            <a:off x="268357" y="1192696"/>
            <a:ext cx="398559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Input: trajectory data from different dynamical systems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Output: Conserved quantities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Tested on five Hamiltonian systems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ML model discovered not only exactly conserved quantities, but also periodic orbits and phase transitions</a:t>
            </a:r>
          </a:p>
        </p:txBody>
      </p:sp>
      <p:sp>
        <p:nvSpPr>
          <p:cNvPr id="9" name="TextBox 8">
            <a:extLst>
              <a:ext uri="{FF2B5EF4-FFF2-40B4-BE49-F238E27FC236}">
                <a16:creationId xmlns:a16="http://schemas.microsoft.com/office/drawing/2014/main" id="{E03389C4-CB15-EA86-3F74-CF710A688A03}"/>
              </a:ext>
            </a:extLst>
          </p:cNvPr>
          <p:cNvSpPr txBox="1"/>
          <p:nvPr/>
        </p:nvSpPr>
        <p:spPr>
          <a:xfrm>
            <a:off x="8468135" y="14314"/>
            <a:ext cx="3783499" cy="369332"/>
          </a:xfrm>
          <a:prstGeom prst="rect">
            <a:avLst/>
          </a:prstGeom>
          <a:noFill/>
        </p:spPr>
        <p:txBody>
          <a:bodyPr wrap="square" rtlCol="0">
            <a:spAutoFit/>
          </a:bodyPr>
          <a:lstStyle/>
          <a:p>
            <a:r>
              <a:rPr lang="en-US" dirty="0"/>
              <a:t>Liu and </a:t>
            </a:r>
            <a:r>
              <a:rPr lang="en-US" dirty="0" err="1"/>
              <a:t>Tegmark</a:t>
            </a:r>
            <a:r>
              <a:rPr lang="en-US" dirty="0"/>
              <a:t>, Phys. Rev. Lett., 2021</a:t>
            </a:r>
          </a:p>
        </p:txBody>
      </p:sp>
    </p:spTree>
    <p:extLst>
      <p:ext uri="{BB962C8B-B14F-4D97-AF65-F5344CB8AC3E}">
        <p14:creationId xmlns:p14="http://schemas.microsoft.com/office/powerpoint/2010/main" val="1422438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75DF-E6F7-0C84-48DD-76D6206066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DC0A0B-C452-76D0-1E02-E8FD0D17D7C3}"/>
              </a:ext>
            </a:extLst>
          </p:cNvPr>
          <p:cNvSpPr>
            <a:spLocks noGrp="1"/>
          </p:cNvSpPr>
          <p:nvPr>
            <p:ph type="ctrTitle" idx="4294967295"/>
          </p:nvPr>
        </p:nvSpPr>
        <p:spPr>
          <a:xfrm>
            <a:off x="0" y="796925"/>
            <a:ext cx="5999163" cy="5715000"/>
          </a:xfrm>
        </p:spPr>
        <p:txBody>
          <a:bodyPr>
            <a:normAutofit fontScale="90000"/>
          </a:bodyPr>
          <a:lstStyle/>
          <a:p>
            <a:pPr algn="ctr"/>
            <a:r>
              <a:rPr lang="en-US" sz="5000" dirty="0"/>
              <a:t>Part 6 </a:t>
            </a:r>
            <a:br>
              <a:rPr lang="en-US" sz="5000" dirty="0"/>
            </a:br>
            <a:br>
              <a:rPr lang="en-US" sz="5000" dirty="0"/>
            </a:br>
            <a:r>
              <a:rPr lang="en-US" sz="5000" dirty="0"/>
              <a:t>How can ML help your research field? </a:t>
            </a:r>
            <a:br>
              <a:rPr lang="en-US" sz="5000" dirty="0"/>
            </a:br>
            <a:br>
              <a:rPr lang="en-US" sz="5000" dirty="0"/>
            </a:br>
            <a:r>
              <a:rPr lang="en-US" sz="5000" dirty="0"/>
              <a:t>Use cases in Superconductivity</a:t>
            </a:r>
            <a:br>
              <a:rPr lang="en-US" sz="5000" dirty="0"/>
            </a:br>
            <a:br>
              <a:rPr lang="en-US" sz="5000" dirty="0"/>
            </a:br>
            <a:r>
              <a:rPr lang="en-US" sz="5000" dirty="0"/>
              <a:t> </a:t>
            </a:r>
          </a:p>
        </p:txBody>
      </p:sp>
      <p:pic>
        <p:nvPicPr>
          <p:cNvPr id="12290" name="Picture 2" descr="DOE Explains...Superconductivity | Department of Energy">
            <a:extLst>
              <a:ext uri="{FF2B5EF4-FFF2-40B4-BE49-F238E27FC236}">
                <a16:creationId xmlns:a16="http://schemas.microsoft.com/office/drawing/2014/main" id="{BE8F267C-FCE9-C8A9-B525-8C8668591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734" y="1644926"/>
            <a:ext cx="6356936" cy="356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861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diagram of a structure&#10;&#10;AI-generated content may be incorrect.">
            <a:extLst>
              <a:ext uri="{FF2B5EF4-FFF2-40B4-BE49-F238E27FC236}">
                <a16:creationId xmlns:a16="http://schemas.microsoft.com/office/drawing/2014/main" id="{3ACE22B7-F824-FB70-2DA3-6823D7019142}"/>
              </a:ext>
            </a:extLst>
          </p:cNvPr>
          <p:cNvPicPr>
            <a:picLocks noChangeAspect="1"/>
          </p:cNvPicPr>
          <p:nvPr/>
        </p:nvPicPr>
        <p:blipFill>
          <a:blip r:embed="rId3"/>
          <a:stretch>
            <a:fillRect/>
          </a:stretch>
        </p:blipFill>
        <p:spPr>
          <a:xfrm>
            <a:off x="4388861" y="2090958"/>
            <a:ext cx="7376681" cy="2676083"/>
          </a:xfrm>
          <a:prstGeom prst="rect">
            <a:avLst/>
          </a:prstGeom>
        </p:spPr>
      </p:pic>
      <p:sp>
        <p:nvSpPr>
          <p:cNvPr id="4" name="Title 3">
            <a:extLst>
              <a:ext uri="{FF2B5EF4-FFF2-40B4-BE49-F238E27FC236}">
                <a16:creationId xmlns:a16="http://schemas.microsoft.com/office/drawing/2014/main" id="{25680AEE-404C-9581-9D1E-BE33D75C6339}"/>
              </a:ext>
            </a:extLst>
          </p:cNvPr>
          <p:cNvSpPr>
            <a:spLocks noGrp="1"/>
          </p:cNvSpPr>
          <p:nvPr>
            <p:ph type="title"/>
          </p:nvPr>
        </p:nvSpPr>
        <p:spPr/>
        <p:txBody>
          <a:bodyPr/>
          <a:lstStyle/>
          <a:p>
            <a:r>
              <a:rPr lang="en-US" dirty="0"/>
              <a:t>ML can help predict T</a:t>
            </a:r>
            <a:r>
              <a:rPr lang="en-US" baseline="-25000" dirty="0"/>
              <a:t>c</a:t>
            </a:r>
            <a:r>
              <a:rPr lang="en-US" dirty="0"/>
              <a:t> at different levels</a:t>
            </a:r>
          </a:p>
        </p:txBody>
      </p:sp>
      <p:sp>
        <p:nvSpPr>
          <p:cNvPr id="5" name="Content Placeholder 4">
            <a:extLst>
              <a:ext uri="{FF2B5EF4-FFF2-40B4-BE49-F238E27FC236}">
                <a16:creationId xmlns:a16="http://schemas.microsoft.com/office/drawing/2014/main" id="{11C92985-CF1B-F862-6880-137E2EAFABB3}"/>
              </a:ext>
            </a:extLst>
          </p:cNvPr>
          <p:cNvSpPr>
            <a:spLocks noGrp="1"/>
          </p:cNvSpPr>
          <p:nvPr>
            <p:ph idx="1"/>
          </p:nvPr>
        </p:nvSpPr>
        <p:spPr>
          <a:xfrm>
            <a:off x="104171" y="967291"/>
            <a:ext cx="4010629" cy="5165152"/>
          </a:xfrm>
        </p:spPr>
        <p:txBody>
          <a:bodyPr>
            <a:normAutofit fontScale="92500" lnSpcReduction="10000"/>
          </a:bodyPr>
          <a:lstStyle/>
          <a:p>
            <a:pPr marL="0" indent="0">
              <a:buNone/>
            </a:pPr>
            <a:r>
              <a:rPr lang="en-US" dirty="0"/>
              <a:t>Advantages: </a:t>
            </a:r>
          </a:p>
          <a:p>
            <a:r>
              <a:rPr lang="en-US" dirty="0"/>
              <a:t>More flexible functions than classical models</a:t>
            </a:r>
          </a:p>
          <a:p>
            <a:r>
              <a:rPr lang="en-US" dirty="0"/>
              <a:t>Speed</a:t>
            </a:r>
          </a:p>
          <a:p>
            <a:pPr marL="0" indent="0">
              <a:buNone/>
            </a:pPr>
            <a:endParaRPr lang="en-US" dirty="0"/>
          </a:p>
          <a:p>
            <a:pPr marL="0" indent="0">
              <a:buNone/>
            </a:pPr>
            <a:r>
              <a:rPr lang="en-US" dirty="0"/>
              <a:t>Disadvantages: </a:t>
            </a:r>
          </a:p>
          <a:p>
            <a:r>
              <a:rPr lang="en-US" dirty="0"/>
              <a:t>Need data</a:t>
            </a:r>
          </a:p>
          <a:p>
            <a:r>
              <a:rPr lang="en-US" dirty="0"/>
              <a:t>Hard to generalize to new material phases</a:t>
            </a:r>
          </a:p>
          <a:p>
            <a:endParaRPr lang="en-US" dirty="0"/>
          </a:p>
          <a:p>
            <a:r>
              <a:rPr lang="en-US" dirty="0"/>
              <a:t>Can combine ML + classical physics</a:t>
            </a:r>
          </a:p>
          <a:p>
            <a:endParaRPr lang="en-US" dirty="0"/>
          </a:p>
          <a:p>
            <a:endParaRPr lang="en-US" dirty="0"/>
          </a:p>
        </p:txBody>
      </p:sp>
      <p:sp>
        <p:nvSpPr>
          <p:cNvPr id="6" name="TextBox 5">
            <a:extLst>
              <a:ext uri="{FF2B5EF4-FFF2-40B4-BE49-F238E27FC236}">
                <a16:creationId xmlns:a16="http://schemas.microsoft.com/office/drawing/2014/main" id="{D81A4030-38ED-012B-9A18-49612E69E538}"/>
              </a:ext>
            </a:extLst>
          </p:cNvPr>
          <p:cNvSpPr txBox="1"/>
          <p:nvPr/>
        </p:nvSpPr>
        <p:spPr>
          <a:xfrm>
            <a:off x="6420677" y="4767041"/>
            <a:ext cx="4084984" cy="369332"/>
          </a:xfrm>
          <a:prstGeom prst="rect">
            <a:avLst/>
          </a:prstGeom>
          <a:noFill/>
        </p:spPr>
        <p:txBody>
          <a:bodyPr wrap="square" rtlCol="0">
            <a:spAutoFit/>
          </a:bodyPr>
          <a:lstStyle/>
          <a:p>
            <a:r>
              <a:rPr lang="en-US" dirty="0"/>
              <a:t>Bai et al, 2024, Materials Today Physics</a:t>
            </a:r>
          </a:p>
        </p:txBody>
      </p:sp>
    </p:spTree>
    <p:extLst>
      <p:ext uri="{BB962C8B-B14F-4D97-AF65-F5344CB8AC3E}">
        <p14:creationId xmlns:p14="http://schemas.microsoft.com/office/powerpoint/2010/main" val="108376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E3BA-475B-6E45-0D82-55EA536ABA8D}"/>
              </a:ext>
            </a:extLst>
          </p:cNvPr>
          <p:cNvSpPr>
            <a:spLocks noGrp="1"/>
          </p:cNvSpPr>
          <p:nvPr>
            <p:ph type="title"/>
          </p:nvPr>
        </p:nvSpPr>
        <p:spPr/>
        <p:txBody>
          <a:bodyPr>
            <a:normAutofit/>
          </a:bodyPr>
          <a:lstStyle/>
          <a:p>
            <a:r>
              <a:rPr lang="en-US" sz="2600" dirty="0"/>
              <a:t>Supervised ML prediction of Superconducting critical temperature</a:t>
            </a:r>
          </a:p>
        </p:txBody>
      </p:sp>
      <p:pic>
        <p:nvPicPr>
          <p:cNvPr id="8" name="Picture 7" descr="A diagram of a model&#10;&#10;AI-generated content may be incorrect.">
            <a:extLst>
              <a:ext uri="{FF2B5EF4-FFF2-40B4-BE49-F238E27FC236}">
                <a16:creationId xmlns:a16="http://schemas.microsoft.com/office/drawing/2014/main" id="{8722106B-36A1-B1E6-21DF-59D856221148}"/>
              </a:ext>
            </a:extLst>
          </p:cNvPr>
          <p:cNvPicPr>
            <a:picLocks noChangeAspect="1"/>
          </p:cNvPicPr>
          <p:nvPr/>
        </p:nvPicPr>
        <p:blipFill>
          <a:blip r:embed="rId3"/>
          <a:stretch>
            <a:fillRect/>
          </a:stretch>
        </p:blipFill>
        <p:spPr>
          <a:xfrm>
            <a:off x="5746459" y="878131"/>
            <a:ext cx="6341370" cy="2960741"/>
          </a:xfrm>
          <a:prstGeom prst="rect">
            <a:avLst/>
          </a:prstGeom>
        </p:spPr>
      </p:pic>
      <p:pic>
        <p:nvPicPr>
          <p:cNvPr id="10" name="Picture 9" descr="A graph of different colored lines&#10;&#10;AI-generated content may be incorrect.">
            <a:extLst>
              <a:ext uri="{FF2B5EF4-FFF2-40B4-BE49-F238E27FC236}">
                <a16:creationId xmlns:a16="http://schemas.microsoft.com/office/drawing/2014/main" id="{E9440789-4239-40B0-61DF-84C94B73A196}"/>
              </a:ext>
            </a:extLst>
          </p:cNvPr>
          <p:cNvPicPr>
            <a:picLocks noChangeAspect="1"/>
          </p:cNvPicPr>
          <p:nvPr/>
        </p:nvPicPr>
        <p:blipFill>
          <a:blip r:embed="rId4"/>
          <a:stretch>
            <a:fillRect/>
          </a:stretch>
        </p:blipFill>
        <p:spPr>
          <a:xfrm>
            <a:off x="18770" y="3191933"/>
            <a:ext cx="6841345" cy="3437250"/>
          </a:xfrm>
          <a:prstGeom prst="rect">
            <a:avLst/>
          </a:prstGeom>
        </p:spPr>
      </p:pic>
      <p:pic>
        <p:nvPicPr>
          <p:cNvPr id="12" name="Picture 11" descr="A table of chemical formulas&#10;&#10;AI-generated content may be incorrect.">
            <a:extLst>
              <a:ext uri="{FF2B5EF4-FFF2-40B4-BE49-F238E27FC236}">
                <a16:creationId xmlns:a16="http://schemas.microsoft.com/office/drawing/2014/main" id="{0082FC3D-C956-C6A6-7D74-80233DBBD3BD}"/>
              </a:ext>
            </a:extLst>
          </p:cNvPr>
          <p:cNvPicPr>
            <a:picLocks noChangeAspect="1"/>
          </p:cNvPicPr>
          <p:nvPr/>
        </p:nvPicPr>
        <p:blipFill>
          <a:blip r:embed="rId5"/>
          <a:stretch>
            <a:fillRect/>
          </a:stretch>
        </p:blipFill>
        <p:spPr>
          <a:xfrm>
            <a:off x="7699884" y="3590450"/>
            <a:ext cx="2809996" cy="3140584"/>
          </a:xfrm>
          <a:prstGeom prst="rect">
            <a:avLst/>
          </a:prstGeom>
        </p:spPr>
      </p:pic>
      <p:sp>
        <p:nvSpPr>
          <p:cNvPr id="14" name="Content Placeholder 13">
            <a:extLst>
              <a:ext uri="{FF2B5EF4-FFF2-40B4-BE49-F238E27FC236}">
                <a16:creationId xmlns:a16="http://schemas.microsoft.com/office/drawing/2014/main" id="{5FA8F067-7879-7CDA-73BC-B60FE62D33A7}"/>
              </a:ext>
            </a:extLst>
          </p:cNvPr>
          <p:cNvSpPr>
            <a:spLocks noGrp="1"/>
          </p:cNvSpPr>
          <p:nvPr>
            <p:ph idx="1"/>
          </p:nvPr>
        </p:nvSpPr>
        <p:spPr>
          <a:xfrm>
            <a:off x="104171" y="1041722"/>
            <a:ext cx="5474717" cy="5135241"/>
          </a:xfrm>
        </p:spPr>
        <p:txBody>
          <a:bodyPr>
            <a:normAutofit/>
          </a:bodyPr>
          <a:lstStyle/>
          <a:p>
            <a:r>
              <a:rPr lang="en-US" sz="1800" dirty="0"/>
              <a:t>Uses 145 extracted features: stoichiometric features, stats of elemental properties (=atomic number, radii, melting temp), electronic structure (</a:t>
            </a:r>
            <a:r>
              <a:rPr lang="en-US" sz="1800" dirty="0" err="1"/>
              <a:t>s,p,d,f</a:t>
            </a:r>
            <a:r>
              <a:rPr lang="en-US" sz="1800" dirty="0"/>
              <a:t>, shells)</a:t>
            </a:r>
          </a:p>
          <a:p>
            <a:r>
              <a:rPr lang="en-US" sz="1800" dirty="0"/>
              <a:t>Model can predict accurately but only if training data contained superconductors of that class</a:t>
            </a:r>
          </a:p>
          <a:p>
            <a:r>
              <a:rPr lang="en-US" sz="1800" dirty="0"/>
              <a:t>Used Random Forests as the ML predictor</a:t>
            </a:r>
          </a:p>
        </p:txBody>
      </p:sp>
      <p:sp>
        <p:nvSpPr>
          <p:cNvPr id="17" name="TextBox 16">
            <a:extLst>
              <a:ext uri="{FF2B5EF4-FFF2-40B4-BE49-F238E27FC236}">
                <a16:creationId xmlns:a16="http://schemas.microsoft.com/office/drawing/2014/main" id="{74CB6B43-453B-209F-57C8-28DF14021E3D}"/>
              </a:ext>
            </a:extLst>
          </p:cNvPr>
          <p:cNvSpPr txBox="1"/>
          <p:nvPr/>
        </p:nvSpPr>
        <p:spPr>
          <a:xfrm>
            <a:off x="9929191" y="14313"/>
            <a:ext cx="2322443" cy="646331"/>
          </a:xfrm>
          <a:prstGeom prst="rect">
            <a:avLst/>
          </a:prstGeom>
          <a:noFill/>
        </p:spPr>
        <p:txBody>
          <a:bodyPr wrap="square" rtlCol="0">
            <a:spAutoFit/>
          </a:bodyPr>
          <a:lstStyle/>
          <a:p>
            <a:r>
              <a:rPr lang="en-US" dirty="0" err="1"/>
              <a:t>Stanev</a:t>
            </a:r>
            <a:r>
              <a:rPr lang="en-US" dirty="0"/>
              <a:t> et al, NPJ Comp Materials, 2018</a:t>
            </a:r>
          </a:p>
        </p:txBody>
      </p:sp>
    </p:spTree>
    <p:extLst>
      <p:ext uri="{BB962C8B-B14F-4D97-AF65-F5344CB8AC3E}">
        <p14:creationId xmlns:p14="http://schemas.microsoft.com/office/powerpoint/2010/main" val="2583145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9661-8C38-1D5C-7526-D37A80E6A7CF}"/>
              </a:ext>
            </a:extLst>
          </p:cNvPr>
          <p:cNvSpPr>
            <a:spLocks noGrp="1"/>
          </p:cNvSpPr>
          <p:nvPr>
            <p:ph type="title"/>
          </p:nvPr>
        </p:nvSpPr>
        <p:spPr/>
        <p:txBody>
          <a:bodyPr/>
          <a:lstStyle/>
          <a:p>
            <a:r>
              <a:rPr lang="en-US" dirty="0"/>
              <a:t>Deep Learning prediction of T</a:t>
            </a:r>
            <a:r>
              <a:rPr lang="en-US" baseline="-25000" dirty="0"/>
              <a:t>c</a:t>
            </a:r>
            <a:r>
              <a:rPr lang="en-US" dirty="0"/>
              <a:t> from atomic structure</a:t>
            </a:r>
          </a:p>
        </p:txBody>
      </p:sp>
      <p:pic>
        <p:nvPicPr>
          <p:cNvPr id="5" name="Content Placeholder 4" descr="A diagram of a schematic of a periodic table&#10;&#10;AI-generated content may be incorrect.">
            <a:extLst>
              <a:ext uri="{FF2B5EF4-FFF2-40B4-BE49-F238E27FC236}">
                <a16:creationId xmlns:a16="http://schemas.microsoft.com/office/drawing/2014/main" id="{93341C39-20DB-94B9-F3AE-D4BC5B78E9AC}"/>
              </a:ext>
            </a:extLst>
          </p:cNvPr>
          <p:cNvPicPr>
            <a:picLocks noGrp="1" noChangeAspect="1"/>
          </p:cNvPicPr>
          <p:nvPr>
            <p:ph idx="1"/>
          </p:nvPr>
        </p:nvPicPr>
        <p:blipFill>
          <a:blip r:embed="rId3"/>
          <a:stretch>
            <a:fillRect/>
          </a:stretch>
        </p:blipFill>
        <p:spPr>
          <a:xfrm>
            <a:off x="4484952" y="923131"/>
            <a:ext cx="7493000" cy="4000500"/>
          </a:xfrm>
        </p:spPr>
      </p:pic>
      <p:sp>
        <p:nvSpPr>
          <p:cNvPr id="6" name="Content Placeholder 13">
            <a:extLst>
              <a:ext uri="{FF2B5EF4-FFF2-40B4-BE49-F238E27FC236}">
                <a16:creationId xmlns:a16="http://schemas.microsoft.com/office/drawing/2014/main" id="{85CCAFD8-1DEE-A6BF-2635-68FA967237FD}"/>
              </a:ext>
            </a:extLst>
          </p:cNvPr>
          <p:cNvSpPr txBox="1">
            <a:spLocks/>
          </p:cNvSpPr>
          <p:nvPr/>
        </p:nvSpPr>
        <p:spPr>
          <a:xfrm>
            <a:off x="104172" y="1041722"/>
            <a:ext cx="3917496" cy="513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Uses Deep Learning which can be a better function approximator when given large datasets</a:t>
            </a:r>
          </a:p>
          <a:p>
            <a:r>
              <a:rPr lang="en-US" sz="2200" dirty="0"/>
              <a:t>Atomic structure -&gt; T</a:t>
            </a:r>
            <a:r>
              <a:rPr lang="en-US" sz="2200" baseline="-25000" dirty="0"/>
              <a:t>c</a:t>
            </a:r>
          </a:p>
          <a:p>
            <a:endParaRPr lang="en-US" sz="2200" dirty="0"/>
          </a:p>
        </p:txBody>
      </p:sp>
      <p:pic>
        <p:nvPicPr>
          <p:cNvPr id="8" name="Picture 7" descr="A diagram of a red dotted line&#10;&#10;AI-generated content may be incorrect.">
            <a:extLst>
              <a:ext uri="{FF2B5EF4-FFF2-40B4-BE49-F238E27FC236}">
                <a16:creationId xmlns:a16="http://schemas.microsoft.com/office/drawing/2014/main" id="{4B3AFA5E-371E-4D14-EDA3-CAA8C3C666B2}"/>
              </a:ext>
            </a:extLst>
          </p:cNvPr>
          <p:cNvPicPr>
            <a:picLocks noChangeAspect="1"/>
          </p:cNvPicPr>
          <p:nvPr/>
        </p:nvPicPr>
        <p:blipFill>
          <a:blip r:embed="rId4"/>
          <a:stretch>
            <a:fillRect/>
          </a:stretch>
        </p:blipFill>
        <p:spPr>
          <a:xfrm>
            <a:off x="0" y="3609020"/>
            <a:ext cx="4406900" cy="3213100"/>
          </a:xfrm>
          <a:prstGeom prst="rect">
            <a:avLst/>
          </a:prstGeom>
        </p:spPr>
      </p:pic>
      <p:pic>
        <p:nvPicPr>
          <p:cNvPr id="10" name="Picture 9" descr="A table with numbers and symbols&#10;&#10;AI-generated content may be incorrect.">
            <a:extLst>
              <a:ext uri="{FF2B5EF4-FFF2-40B4-BE49-F238E27FC236}">
                <a16:creationId xmlns:a16="http://schemas.microsoft.com/office/drawing/2014/main" id="{02FB15D8-65B9-7D08-7BF3-2DBA4A9F517E}"/>
              </a:ext>
            </a:extLst>
          </p:cNvPr>
          <p:cNvPicPr>
            <a:picLocks noChangeAspect="1"/>
          </p:cNvPicPr>
          <p:nvPr/>
        </p:nvPicPr>
        <p:blipFill>
          <a:blip r:embed="rId5"/>
          <a:stretch>
            <a:fillRect/>
          </a:stretch>
        </p:blipFill>
        <p:spPr>
          <a:xfrm>
            <a:off x="4622800" y="5010489"/>
            <a:ext cx="3375817" cy="1692917"/>
          </a:xfrm>
          <a:prstGeom prst="rect">
            <a:avLst/>
          </a:prstGeom>
        </p:spPr>
      </p:pic>
      <p:sp>
        <p:nvSpPr>
          <p:cNvPr id="11" name="TextBox 10">
            <a:extLst>
              <a:ext uri="{FF2B5EF4-FFF2-40B4-BE49-F238E27FC236}">
                <a16:creationId xmlns:a16="http://schemas.microsoft.com/office/drawing/2014/main" id="{9C4D0FEA-8631-CAF3-BCD2-DE3197787B04}"/>
              </a:ext>
            </a:extLst>
          </p:cNvPr>
          <p:cNvSpPr txBox="1"/>
          <p:nvPr/>
        </p:nvSpPr>
        <p:spPr>
          <a:xfrm>
            <a:off x="10565296" y="14313"/>
            <a:ext cx="1686338" cy="646331"/>
          </a:xfrm>
          <a:prstGeom prst="rect">
            <a:avLst/>
          </a:prstGeom>
          <a:noFill/>
        </p:spPr>
        <p:txBody>
          <a:bodyPr wrap="square" rtlCol="0">
            <a:spAutoFit/>
          </a:bodyPr>
          <a:lstStyle/>
          <a:p>
            <a:r>
              <a:rPr lang="en-US" dirty="0"/>
              <a:t>Konno et al, Phys Rev 2021</a:t>
            </a:r>
          </a:p>
        </p:txBody>
      </p:sp>
    </p:spTree>
    <p:extLst>
      <p:ext uri="{BB962C8B-B14F-4D97-AF65-F5344CB8AC3E}">
        <p14:creationId xmlns:p14="http://schemas.microsoft.com/office/powerpoint/2010/main" val="1924589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D7BE-3EF3-651F-2912-F0E715290B22}"/>
              </a:ext>
            </a:extLst>
          </p:cNvPr>
          <p:cNvSpPr>
            <a:spLocks noGrp="1"/>
          </p:cNvSpPr>
          <p:nvPr>
            <p:ph type="title"/>
          </p:nvPr>
        </p:nvSpPr>
        <p:spPr/>
        <p:txBody>
          <a:bodyPr>
            <a:normAutofit/>
          </a:bodyPr>
          <a:lstStyle/>
          <a:p>
            <a:r>
              <a:rPr lang="en-US" sz="3000" dirty="0"/>
              <a:t>Inverse Design of High-Tc Superconductors using Deep Learning</a:t>
            </a:r>
          </a:p>
        </p:txBody>
      </p:sp>
      <p:pic>
        <p:nvPicPr>
          <p:cNvPr id="5" name="Content Placeholder 4" descr="A diagram of a process&#10;&#10;AI-generated content may be incorrect.">
            <a:extLst>
              <a:ext uri="{FF2B5EF4-FFF2-40B4-BE49-F238E27FC236}">
                <a16:creationId xmlns:a16="http://schemas.microsoft.com/office/drawing/2014/main" id="{11B6F778-384D-6E51-5364-60C60EA5E34A}"/>
              </a:ext>
            </a:extLst>
          </p:cNvPr>
          <p:cNvPicPr>
            <a:picLocks noGrp="1" noChangeAspect="1"/>
          </p:cNvPicPr>
          <p:nvPr>
            <p:ph idx="1"/>
          </p:nvPr>
        </p:nvPicPr>
        <p:blipFill>
          <a:blip r:embed="rId3"/>
          <a:stretch>
            <a:fillRect/>
          </a:stretch>
        </p:blipFill>
        <p:spPr>
          <a:xfrm>
            <a:off x="4701209" y="903397"/>
            <a:ext cx="7078508" cy="2716305"/>
          </a:xfrm>
        </p:spPr>
      </p:pic>
      <p:pic>
        <p:nvPicPr>
          <p:cNvPr id="7" name="Picture 6" descr="A diagram of different chemical formulas&#10;&#10;AI-generated content may be incorrect.">
            <a:extLst>
              <a:ext uri="{FF2B5EF4-FFF2-40B4-BE49-F238E27FC236}">
                <a16:creationId xmlns:a16="http://schemas.microsoft.com/office/drawing/2014/main" id="{F0D14CCE-5169-F514-50D0-645E68243D9D}"/>
              </a:ext>
            </a:extLst>
          </p:cNvPr>
          <p:cNvPicPr>
            <a:picLocks noChangeAspect="1"/>
          </p:cNvPicPr>
          <p:nvPr/>
        </p:nvPicPr>
        <p:blipFill>
          <a:blip r:embed="rId4"/>
          <a:stretch>
            <a:fillRect/>
          </a:stretch>
        </p:blipFill>
        <p:spPr>
          <a:xfrm>
            <a:off x="4011658" y="3857820"/>
            <a:ext cx="4168684" cy="2909495"/>
          </a:xfrm>
          <a:prstGeom prst="rect">
            <a:avLst/>
          </a:prstGeom>
        </p:spPr>
      </p:pic>
      <p:pic>
        <p:nvPicPr>
          <p:cNvPr id="9" name="Picture 8" descr="A diagram of a person's body&#10;&#10;AI-generated content may be incorrect.">
            <a:extLst>
              <a:ext uri="{FF2B5EF4-FFF2-40B4-BE49-F238E27FC236}">
                <a16:creationId xmlns:a16="http://schemas.microsoft.com/office/drawing/2014/main" id="{85319FAE-0887-7BB1-C9ED-D3A5C54C59E7}"/>
              </a:ext>
            </a:extLst>
          </p:cNvPr>
          <p:cNvPicPr>
            <a:picLocks noChangeAspect="1"/>
          </p:cNvPicPr>
          <p:nvPr/>
        </p:nvPicPr>
        <p:blipFill>
          <a:blip r:embed="rId5"/>
          <a:srcRect l="64769" t="9514"/>
          <a:stretch/>
        </p:blipFill>
        <p:spPr>
          <a:xfrm>
            <a:off x="8180342" y="3857820"/>
            <a:ext cx="3808210" cy="2892073"/>
          </a:xfrm>
          <a:prstGeom prst="rect">
            <a:avLst/>
          </a:prstGeom>
        </p:spPr>
      </p:pic>
      <p:sp>
        <p:nvSpPr>
          <p:cNvPr id="10" name="TextBox 9">
            <a:extLst>
              <a:ext uri="{FF2B5EF4-FFF2-40B4-BE49-F238E27FC236}">
                <a16:creationId xmlns:a16="http://schemas.microsoft.com/office/drawing/2014/main" id="{F57CC161-AB8C-2446-1961-B58470AFAF9C}"/>
              </a:ext>
            </a:extLst>
          </p:cNvPr>
          <p:cNvSpPr txBox="1"/>
          <p:nvPr/>
        </p:nvSpPr>
        <p:spPr>
          <a:xfrm>
            <a:off x="10207487" y="14313"/>
            <a:ext cx="2044147" cy="646331"/>
          </a:xfrm>
          <a:prstGeom prst="rect">
            <a:avLst/>
          </a:prstGeom>
          <a:noFill/>
        </p:spPr>
        <p:txBody>
          <a:bodyPr wrap="square" rtlCol="0">
            <a:spAutoFit/>
          </a:bodyPr>
          <a:lstStyle/>
          <a:p>
            <a:r>
              <a:rPr lang="en-US" dirty="0"/>
              <a:t>Zhong et al, ACS Applied Mat. 2023</a:t>
            </a:r>
          </a:p>
        </p:txBody>
      </p:sp>
      <p:sp>
        <p:nvSpPr>
          <p:cNvPr id="11" name="Content Placeholder 13">
            <a:extLst>
              <a:ext uri="{FF2B5EF4-FFF2-40B4-BE49-F238E27FC236}">
                <a16:creationId xmlns:a16="http://schemas.microsoft.com/office/drawing/2014/main" id="{19CE342D-3943-676F-818B-46A3C241328B}"/>
              </a:ext>
            </a:extLst>
          </p:cNvPr>
          <p:cNvSpPr txBox="1">
            <a:spLocks/>
          </p:cNvSpPr>
          <p:nvPr/>
        </p:nvSpPr>
        <p:spPr>
          <a:xfrm>
            <a:off x="104171" y="1041722"/>
            <a:ext cx="3907487" cy="51352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Learned a latent space of materials</a:t>
            </a:r>
          </a:p>
          <a:p>
            <a:endParaRPr lang="en-US" sz="2200" dirty="0"/>
          </a:p>
          <a:p>
            <a:r>
              <a:rPr lang="en-US" sz="2200" dirty="0"/>
              <a:t>Can interpolate/extrapolate  in latent space to get a new latent</a:t>
            </a:r>
          </a:p>
          <a:p>
            <a:endParaRPr lang="en-US" sz="2200" dirty="0"/>
          </a:p>
          <a:p>
            <a:r>
              <a:rPr lang="en-US" sz="2200" dirty="0"/>
              <a:t>New latent can be decoded into a new material</a:t>
            </a:r>
          </a:p>
          <a:p>
            <a:endParaRPr lang="en-US" sz="2200" dirty="0"/>
          </a:p>
          <a:p>
            <a:r>
              <a:rPr lang="en-US" sz="2200" dirty="0"/>
              <a:t>Used a Generative Adversarial Network + additional encoder</a:t>
            </a:r>
          </a:p>
          <a:p>
            <a:endParaRPr lang="en-US" sz="2200" dirty="0"/>
          </a:p>
        </p:txBody>
      </p:sp>
    </p:spTree>
    <p:extLst>
      <p:ext uri="{BB962C8B-B14F-4D97-AF65-F5344CB8AC3E}">
        <p14:creationId xmlns:p14="http://schemas.microsoft.com/office/powerpoint/2010/main" val="3489790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A145-CF75-5948-59C3-CE1CCDEC62C7}"/>
              </a:ext>
            </a:extLst>
          </p:cNvPr>
          <p:cNvSpPr>
            <a:spLocks noGrp="1"/>
          </p:cNvSpPr>
          <p:nvPr>
            <p:ph type="title"/>
          </p:nvPr>
        </p:nvSpPr>
        <p:spPr/>
        <p:txBody>
          <a:bodyPr>
            <a:normAutofit/>
          </a:bodyPr>
          <a:lstStyle/>
          <a:p>
            <a:r>
              <a:rPr lang="en-US" sz="2800" dirty="0"/>
              <a:t>No need to predict Tc directly. Can combine ML + classical models</a:t>
            </a:r>
          </a:p>
        </p:txBody>
      </p:sp>
      <p:sp>
        <p:nvSpPr>
          <p:cNvPr id="3" name="Content Placeholder 2">
            <a:extLst>
              <a:ext uri="{FF2B5EF4-FFF2-40B4-BE49-F238E27FC236}">
                <a16:creationId xmlns:a16="http://schemas.microsoft.com/office/drawing/2014/main" id="{0C2500F7-5656-D9FA-7F37-0557E7B63BB9}"/>
              </a:ext>
            </a:extLst>
          </p:cNvPr>
          <p:cNvSpPr>
            <a:spLocks noGrp="1"/>
          </p:cNvSpPr>
          <p:nvPr>
            <p:ph idx="1"/>
          </p:nvPr>
        </p:nvSpPr>
        <p:spPr>
          <a:xfrm>
            <a:off x="104171" y="1041722"/>
            <a:ext cx="5010089" cy="5135241"/>
          </a:xfrm>
        </p:spPr>
        <p:txBody>
          <a:bodyPr>
            <a:normAutofit lnSpcReduction="10000"/>
          </a:bodyPr>
          <a:lstStyle/>
          <a:p>
            <a:r>
              <a:rPr lang="en-US" dirty="0"/>
              <a:t>24% improvement by predicting the </a:t>
            </a:r>
            <a:r>
              <a:rPr lang="en-US" dirty="0" err="1"/>
              <a:t>Eliashberg</a:t>
            </a:r>
            <a:r>
              <a:rPr lang="en-US" dirty="0"/>
              <a:t> functions instead of Tc directly</a:t>
            </a:r>
          </a:p>
          <a:p>
            <a:endParaRPr lang="en-US" dirty="0"/>
          </a:p>
          <a:p>
            <a:r>
              <a:rPr lang="en-US" dirty="0"/>
              <a:t>The ML-predicted </a:t>
            </a:r>
            <a:r>
              <a:rPr lang="en-US" dirty="0" err="1"/>
              <a:t>Eliashberg</a:t>
            </a:r>
            <a:r>
              <a:rPr lang="en-US" dirty="0"/>
              <a:t> functions are then used to compute the EPC parameters </a:t>
            </a:r>
            <a:r>
              <a:rPr lang="el-GR" dirty="0"/>
              <a:t>λ</a:t>
            </a:r>
            <a:endParaRPr lang="en-US" dirty="0"/>
          </a:p>
          <a:p>
            <a:endParaRPr lang="en-US" dirty="0"/>
          </a:p>
          <a:p>
            <a:endParaRPr lang="en-US" dirty="0"/>
          </a:p>
          <a:p>
            <a:endParaRPr lang="en-US" dirty="0"/>
          </a:p>
          <a:p>
            <a:r>
              <a:rPr lang="el-GR" dirty="0"/>
              <a:t>λ</a:t>
            </a:r>
            <a:r>
              <a:rPr lang="en-US" dirty="0"/>
              <a:t> is used to predict T</a:t>
            </a:r>
            <a:r>
              <a:rPr lang="en-US" baseline="-25000" dirty="0"/>
              <a:t>c</a:t>
            </a:r>
            <a:r>
              <a:rPr lang="en-US" dirty="0"/>
              <a:t> using the McMillan–Allen–Dynes formula</a:t>
            </a:r>
          </a:p>
        </p:txBody>
      </p:sp>
      <p:pic>
        <p:nvPicPr>
          <p:cNvPr id="5" name="Picture 4" descr="A graph of different colored lines&#10;&#10;AI-generated content may be incorrect.">
            <a:extLst>
              <a:ext uri="{FF2B5EF4-FFF2-40B4-BE49-F238E27FC236}">
                <a16:creationId xmlns:a16="http://schemas.microsoft.com/office/drawing/2014/main" id="{092F25D4-AB53-73FF-B4E2-9B83DA74CDBB}"/>
              </a:ext>
            </a:extLst>
          </p:cNvPr>
          <p:cNvPicPr>
            <a:picLocks noChangeAspect="1"/>
          </p:cNvPicPr>
          <p:nvPr/>
        </p:nvPicPr>
        <p:blipFill>
          <a:blip r:embed="rId3"/>
          <a:stretch>
            <a:fillRect/>
          </a:stretch>
        </p:blipFill>
        <p:spPr>
          <a:xfrm>
            <a:off x="5751368" y="1383478"/>
            <a:ext cx="6336461" cy="4578902"/>
          </a:xfrm>
          <a:prstGeom prst="rect">
            <a:avLst/>
          </a:prstGeom>
        </p:spPr>
      </p:pic>
      <p:pic>
        <p:nvPicPr>
          <p:cNvPr id="7" name="Picture 6" descr="A black and white math equation&#10;&#10;AI-generated content may be incorrect.">
            <a:extLst>
              <a:ext uri="{FF2B5EF4-FFF2-40B4-BE49-F238E27FC236}">
                <a16:creationId xmlns:a16="http://schemas.microsoft.com/office/drawing/2014/main" id="{28BFEE90-A34E-7789-8D8D-D6413C7B615E}"/>
              </a:ext>
            </a:extLst>
          </p:cNvPr>
          <p:cNvPicPr>
            <a:picLocks noChangeAspect="1"/>
          </p:cNvPicPr>
          <p:nvPr/>
        </p:nvPicPr>
        <p:blipFill>
          <a:blip r:embed="rId4"/>
          <a:stretch>
            <a:fillRect/>
          </a:stretch>
        </p:blipFill>
        <p:spPr>
          <a:xfrm>
            <a:off x="962401" y="3855373"/>
            <a:ext cx="3591338" cy="834829"/>
          </a:xfrm>
          <a:prstGeom prst="rect">
            <a:avLst/>
          </a:prstGeom>
        </p:spPr>
      </p:pic>
      <p:pic>
        <p:nvPicPr>
          <p:cNvPr id="9" name="Picture 8" descr="A black text with black letters&#10;&#10;AI-generated content may be incorrect.">
            <a:extLst>
              <a:ext uri="{FF2B5EF4-FFF2-40B4-BE49-F238E27FC236}">
                <a16:creationId xmlns:a16="http://schemas.microsoft.com/office/drawing/2014/main" id="{C196BDAF-10D8-61DD-2373-9A25AA56E351}"/>
              </a:ext>
            </a:extLst>
          </p:cNvPr>
          <p:cNvPicPr>
            <a:picLocks noChangeAspect="1"/>
          </p:cNvPicPr>
          <p:nvPr/>
        </p:nvPicPr>
        <p:blipFill>
          <a:blip r:embed="rId5"/>
          <a:stretch>
            <a:fillRect/>
          </a:stretch>
        </p:blipFill>
        <p:spPr>
          <a:xfrm>
            <a:off x="752599" y="5962380"/>
            <a:ext cx="3801140" cy="833583"/>
          </a:xfrm>
          <a:prstGeom prst="rect">
            <a:avLst/>
          </a:prstGeom>
        </p:spPr>
      </p:pic>
      <p:sp>
        <p:nvSpPr>
          <p:cNvPr id="10" name="TextBox 9">
            <a:extLst>
              <a:ext uri="{FF2B5EF4-FFF2-40B4-BE49-F238E27FC236}">
                <a16:creationId xmlns:a16="http://schemas.microsoft.com/office/drawing/2014/main" id="{9EE17919-4C49-1DDF-34C6-40A2F2DF39DC}"/>
              </a:ext>
            </a:extLst>
          </p:cNvPr>
          <p:cNvSpPr txBox="1"/>
          <p:nvPr/>
        </p:nvSpPr>
        <p:spPr>
          <a:xfrm>
            <a:off x="10048461" y="14313"/>
            <a:ext cx="2203173" cy="646331"/>
          </a:xfrm>
          <a:prstGeom prst="rect">
            <a:avLst/>
          </a:prstGeom>
          <a:noFill/>
        </p:spPr>
        <p:txBody>
          <a:bodyPr wrap="square" rtlCol="0">
            <a:spAutoFit/>
          </a:bodyPr>
          <a:lstStyle/>
          <a:p>
            <a:r>
              <a:rPr lang="en-US" dirty="0"/>
              <a:t>Choudhary et al, NPJ Comp Mat 2022</a:t>
            </a:r>
          </a:p>
        </p:txBody>
      </p:sp>
    </p:spTree>
    <p:extLst>
      <p:ext uri="{BB962C8B-B14F-4D97-AF65-F5344CB8AC3E}">
        <p14:creationId xmlns:p14="http://schemas.microsoft.com/office/powerpoint/2010/main" val="55510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D1E7-B667-9650-6756-71076EE671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0D17FE-7955-9501-8E01-23A2BCBC5558}"/>
              </a:ext>
            </a:extLst>
          </p:cNvPr>
          <p:cNvSpPr>
            <a:spLocks noGrp="1"/>
          </p:cNvSpPr>
          <p:nvPr>
            <p:ph type="ctrTitle" idx="4294967295"/>
          </p:nvPr>
        </p:nvSpPr>
        <p:spPr>
          <a:xfrm>
            <a:off x="0" y="796925"/>
            <a:ext cx="5999163" cy="5715000"/>
          </a:xfrm>
        </p:spPr>
        <p:txBody>
          <a:bodyPr>
            <a:normAutofit/>
          </a:bodyPr>
          <a:lstStyle/>
          <a:p>
            <a:pPr algn="ctr"/>
            <a:r>
              <a:rPr lang="en-US" sz="5000" dirty="0"/>
              <a:t>Part 1 </a:t>
            </a:r>
            <a:br>
              <a:rPr lang="en-US" sz="5000" dirty="0"/>
            </a:br>
            <a:br>
              <a:rPr lang="en-US" sz="5000" dirty="0"/>
            </a:br>
            <a:r>
              <a:rPr lang="en-US" sz="5000" dirty="0"/>
              <a:t>Supervised learning for scientific problems</a:t>
            </a:r>
            <a:br>
              <a:rPr lang="en-US" sz="5000" dirty="0"/>
            </a:br>
            <a:br>
              <a:rPr lang="en-US" sz="5000" dirty="0"/>
            </a:br>
            <a:r>
              <a:rPr lang="en-US" sz="5000" dirty="0"/>
              <a:t> </a:t>
            </a:r>
          </a:p>
        </p:txBody>
      </p:sp>
    </p:spTree>
    <p:extLst>
      <p:ext uri="{BB962C8B-B14F-4D97-AF65-F5344CB8AC3E}">
        <p14:creationId xmlns:p14="http://schemas.microsoft.com/office/powerpoint/2010/main" val="230352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6F9B-A4DC-14B5-77FA-13FB815C675E}"/>
              </a:ext>
            </a:extLst>
          </p:cNvPr>
          <p:cNvSpPr>
            <a:spLocks noGrp="1"/>
          </p:cNvSpPr>
          <p:nvPr>
            <p:ph type="title"/>
          </p:nvPr>
        </p:nvSpPr>
        <p:spPr/>
        <p:txBody>
          <a:bodyPr/>
          <a:lstStyle/>
          <a:p>
            <a:r>
              <a:rPr lang="en-US" dirty="0"/>
              <a:t>Correcting existing theoretical models with ML	</a:t>
            </a:r>
          </a:p>
        </p:txBody>
      </p:sp>
      <p:sp>
        <p:nvSpPr>
          <p:cNvPr id="3" name="Content Placeholder 2">
            <a:extLst>
              <a:ext uri="{FF2B5EF4-FFF2-40B4-BE49-F238E27FC236}">
                <a16:creationId xmlns:a16="http://schemas.microsoft.com/office/drawing/2014/main" id="{CB36E3F2-D5A8-0D74-CD44-FAE6E0D95B21}"/>
              </a:ext>
            </a:extLst>
          </p:cNvPr>
          <p:cNvSpPr>
            <a:spLocks noGrp="1"/>
          </p:cNvSpPr>
          <p:nvPr>
            <p:ph idx="1"/>
          </p:nvPr>
        </p:nvSpPr>
        <p:spPr>
          <a:xfrm>
            <a:off x="104172" y="1041722"/>
            <a:ext cx="5041986" cy="5433506"/>
          </a:xfrm>
        </p:spPr>
        <p:txBody>
          <a:bodyPr/>
          <a:lstStyle/>
          <a:p>
            <a:r>
              <a:rPr lang="en-US" dirty="0"/>
              <a:t>Corrected the McMillan-Allen-Dynes formula using symbolic regression </a:t>
            </a:r>
          </a:p>
          <a:p>
            <a:r>
              <a:rPr lang="en-US" dirty="0"/>
              <a:t>The correction also works in the strong-coupling limit </a:t>
            </a:r>
            <a:r>
              <a:rPr lang="el-GR" dirty="0"/>
              <a:t>λ → ∞</a:t>
            </a:r>
            <a:endParaRPr lang="en-US" dirty="0"/>
          </a:p>
        </p:txBody>
      </p:sp>
      <p:pic>
        <p:nvPicPr>
          <p:cNvPr id="5" name="Picture 4" descr="A math equations with numbers&#10;&#10;AI-generated content may be incorrect.">
            <a:extLst>
              <a:ext uri="{FF2B5EF4-FFF2-40B4-BE49-F238E27FC236}">
                <a16:creationId xmlns:a16="http://schemas.microsoft.com/office/drawing/2014/main" id="{6E2017A1-0B3D-F5C6-18C8-2A100FCA566E}"/>
              </a:ext>
            </a:extLst>
          </p:cNvPr>
          <p:cNvPicPr>
            <a:picLocks noChangeAspect="1"/>
          </p:cNvPicPr>
          <p:nvPr/>
        </p:nvPicPr>
        <p:blipFill>
          <a:blip r:embed="rId3"/>
          <a:srcRect r="33168"/>
          <a:stretch/>
        </p:blipFill>
        <p:spPr>
          <a:xfrm>
            <a:off x="635203" y="3911685"/>
            <a:ext cx="3649720" cy="2463800"/>
          </a:xfrm>
          <a:prstGeom prst="rect">
            <a:avLst/>
          </a:prstGeom>
        </p:spPr>
      </p:pic>
      <p:pic>
        <p:nvPicPr>
          <p:cNvPr id="7" name="Picture 6" descr="A black and white math symbol&#10;&#10;AI-generated content may be incorrect.">
            <a:extLst>
              <a:ext uri="{FF2B5EF4-FFF2-40B4-BE49-F238E27FC236}">
                <a16:creationId xmlns:a16="http://schemas.microsoft.com/office/drawing/2014/main" id="{2DDA968B-7D6E-294D-16BE-3484CE7B67DB}"/>
              </a:ext>
            </a:extLst>
          </p:cNvPr>
          <p:cNvPicPr>
            <a:picLocks noChangeAspect="1"/>
          </p:cNvPicPr>
          <p:nvPr/>
        </p:nvPicPr>
        <p:blipFill>
          <a:blip r:embed="rId4"/>
          <a:stretch>
            <a:fillRect/>
          </a:stretch>
        </p:blipFill>
        <p:spPr>
          <a:xfrm>
            <a:off x="8050576" y="4098266"/>
            <a:ext cx="3492500" cy="660400"/>
          </a:xfrm>
          <a:prstGeom prst="rect">
            <a:avLst/>
          </a:prstGeom>
        </p:spPr>
      </p:pic>
      <p:pic>
        <p:nvPicPr>
          <p:cNvPr id="9" name="Picture 8" descr="A math equations and formulas&#10;&#10;AI-generated content may be incorrect.">
            <a:extLst>
              <a:ext uri="{FF2B5EF4-FFF2-40B4-BE49-F238E27FC236}">
                <a16:creationId xmlns:a16="http://schemas.microsoft.com/office/drawing/2014/main" id="{DF225EC7-D7DB-E93E-102A-DA258021802C}"/>
              </a:ext>
            </a:extLst>
          </p:cNvPr>
          <p:cNvPicPr>
            <a:picLocks noChangeAspect="1"/>
          </p:cNvPicPr>
          <p:nvPr/>
        </p:nvPicPr>
        <p:blipFill>
          <a:blip r:embed="rId5"/>
          <a:stretch>
            <a:fillRect/>
          </a:stretch>
        </p:blipFill>
        <p:spPr>
          <a:xfrm>
            <a:off x="8329976" y="4960875"/>
            <a:ext cx="2933700" cy="723900"/>
          </a:xfrm>
          <a:prstGeom prst="rect">
            <a:avLst/>
          </a:prstGeom>
        </p:spPr>
      </p:pic>
      <p:pic>
        <p:nvPicPr>
          <p:cNvPr id="11" name="Picture 10" descr="A mathematical equation with numbers and symbols&#10;&#10;AI-generated content may be incorrect.">
            <a:extLst>
              <a:ext uri="{FF2B5EF4-FFF2-40B4-BE49-F238E27FC236}">
                <a16:creationId xmlns:a16="http://schemas.microsoft.com/office/drawing/2014/main" id="{9FEBFB70-BB19-163B-3295-47172D3878C1}"/>
              </a:ext>
            </a:extLst>
          </p:cNvPr>
          <p:cNvPicPr>
            <a:picLocks noChangeAspect="1"/>
          </p:cNvPicPr>
          <p:nvPr/>
        </p:nvPicPr>
        <p:blipFill>
          <a:blip r:embed="rId6"/>
          <a:stretch>
            <a:fillRect/>
          </a:stretch>
        </p:blipFill>
        <p:spPr>
          <a:xfrm>
            <a:off x="8831626" y="5849770"/>
            <a:ext cx="1930400" cy="812800"/>
          </a:xfrm>
          <a:prstGeom prst="rect">
            <a:avLst/>
          </a:prstGeom>
        </p:spPr>
      </p:pic>
      <p:sp>
        <p:nvSpPr>
          <p:cNvPr id="12" name="TextBox 11">
            <a:extLst>
              <a:ext uri="{FF2B5EF4-FFF2-40B4-BE49-F238E27FC236}">
                <a16:creationId xmlns:a16="http://schemas.microsoft.com/office/drawing/2014/main" id="{E2C38DFC-9C6F-E5F5-AD01-030E0A9CBD3D}"/>
              </a:ext>
            </a:extLst>
          </p:cNvPr>
          <p:cNvSpPr txBox="1"/>
          <p:nvPr/>
        </p:nvSpPr>
        <p:spPr>
          <a:xfrm>
            <a:off x="486345" y="3609342"/>
            <a:ext cx="5619298" cy="369332"/>
          </a:xfrm>
          <a:prstGeom prst="rect">
            <a:avLst/>
          </a:prstGeom>
          <a:noFill/>
        </p:spPr>
        <p:txBody>
          <a:bodyPr wrap="square" rtlCol="0">
            <a:spAutoFit/>
          </a:bodyPr>
          <a:lstStyle/>
          <a:p>
            <a:r>
              <a:rPr lang="en-US" dirty="0"/>
              <a:t>Classical McMillan-Allen-Dynes formula </a:t>
            </a:r>
          </a:p>
        </p:txBody>
      </p:sp>
      <p:sp>
        <p:nvSpPr>
          <p:cNvPr id="13" name="TextBox 12">
            <a:extLst>
              <a:ext uri="{FF2B5EF4-FFF2-40B4-BE49-F238E27FC236}">
                <a16:creationId xmlns:a16="http://schemas.microsoft.com/office/drawing/2014/main" id="{A960AD30-EE66-05F9-A49E-22BF64201937}"/>
              </a:ext>
            </a:extLst>
          </p:cNvPr>
          <p:cNvSpPr txBox="1"/>
          <p:nvPr/>
        </p:nvSpPr>
        <p:spPr>
          <a:xfrm>
            <a:off x="7082066" y="3700758"/>
            <a:ext cx="5619298" cy="369332"/>
          </a:xfrm>
          <a:prstGeom prst="rect">
            <a:avLst/>
          </a:prstGeom>
          <a:noFill/>
        </p:spPr>
        <p:txBody>
          <a:bodyPr wrap="square" rtlCol="0">
            <a:spAutoFit/>
          </a:bodyPr>
          <a:lstStyle/>
          <a:p>
            <a:pPr algn="ctr"/>
            <a:r>
              <a:rPr lang="en-US" dirty="0"/>
              <a:t>ML-derived correction</a:t>
            </a:r>
          </a:p>
        </p:txBody>
      </p:sp>
      <p:sp>
        <p:nvSpPr>
          <p:cNvPr id="14" name="TextBox 13">
            <a:extLst>
              <a:ext uri="{FF2B5EF4-FFF2-40B4-BE49-F238E27FC236}">
                <a16:creationId xmlns:a16="http://schemas.microsoft.com/office/drawing/2014/main" id="{289B0B88-955D-CABA-CB92-A4F7DCC06BCB}"/>
              </a:ext>
            </a:extLst>
          </p:cNvPr>
          <p:cNvSpPr txBox="1"/>
          <p:nvPr/>
        </p:nvSpPr>
        <p:spPr>
          <a:xfrm>
            <a:off x="10207487" y="14313"/>
            <a:ext cx="2044147" cy="646331"/>
          </a:xfrm>
          <a:prstGeom prst="rect">
            <a:avLst/>
          </a:prstGeom>
          <a:noFill/>
        </p:spPr>
        <p:txBody>
          <a:bodyPr wrap="square" rtlCol="0">
            <a:spAutoFit/>
          </a:bodyPr>
          <a:lstStyle/>
          <a:p>
            <a:r>
              <a:rPr lang="en-US" dirty="0"/>
              <a:t>Xie et al, NPJ Comp Mat 2022</a:t>
            </a:r>
          </a:p>
        </p:txBody>
      </p:sp>
    </p:spTree>
    <p:extLst>
      <p:ext uri="{BB962C8B-B14F-4D97-AF65-F5344CB8AC3E}">
        <p14:creationId xmlns:p14="http://schemas.microsoft.com/office/powerpoint/2010/main" val="3276575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FAAA-7AD3-E7D6-E43C-B53E47D07079}"/>
              </a:ext>
            </a:extLst>
          </p:cNvPr>
          <p:cNvSpPr>
            <a:spLocks noGrp="1"/>
          </p:cNvSpPr>
          <p:nvPr>
            <p:ph type="title"/>
          </p:nvPr>
        </p:nvSpPr>
        <p:spPr/>
        <p:txBody>
          <a:bodyPr>
            <a:normAutofit/>
          </a:bodyPr>
          <a:lstStyle/>
          <a:p>
            <a:r>
              <a:rPr lang="en-US" sz="2800" dirty="0"/>
              <a:t>Superconductivity of ternary compounds with genetic algorithms</a:t>
            </a:r>
          </a:p>
        </p:txBody>
      </p:sp>
      <p:pic>
        <p:nvPicPr>
          <p:cNvPr id="5" name="Content Placeholder 4" descr="A table of chemical formulas&#10;&#10;AI-generated content may be incorrect.">
            <a:extLst>
              <a:ext uri="{FF2B5EF4-FFF2-40B4-BE49-F238E27FC236}">
                <a16:creationId xmlns:a16="http://schemas.microsoft.com/office/drawing/2014/main" id="{9CA86870-3843-DA31-124A-2C0E659B22C2}"/>
              </a:ext>
            </a:extLst>
          </p:cNvPr>
          <p:cNvPicPr>
            <a:picLocks noGrp="1" noChangeAspect="1"/>
          </p:cNvPicPr>
          <p:nvPr>
            <p:ph idx="1"/>
          </p:nvPr>
        </p:nvPicPr>
        <p:blipFill>
          <a:blip r:embed="rId3"/>
          <a:srcRect b="17992"/>
          <a:stretch/>
        </p:blipFill>
        <p:spPr>
          <a:xfrm>
            <a:off x="7839060" y="942355"/>
            <a:ext cx="3390500" cy="3137166"/>
          </a:xfrm>
        </p:spPr>
      </p:pic>
      <p:pic>
        <p:nvPicPr>
          <p:cNvPr id="7" name="Picture 6" descr="Diagram of a diagram of a number of generations&#10;&#10;AI-generated content may be incorrect.">
            <a:extLst>
              <a:ext uri="{FF2B5EF4-FFF2-40B4-BE49-F238E27FC236}">
                <a16:creationId xmlns:a16="http://schemas.microsoft.com/office/drawing/2014/main" id="{5ADB0755-1C8A-DD28-0867-FCDD5ADE057D}"/>
              </a:ext>
            </a:extLst>
          </p:cNvPr>
          <p:cNvPicPr>
            <a:picLocks noChangeAspect="1"/>
          </p:cNvPicPr>
          <p:nvPr/>
        </p:nvPicPr>
        <p:blipFill>
          <a:blip r:embed="rId4"/>
          <a:stretch>
            <a:fillRect/>
          </a:stretch>
        </p:blipFill>
        <p:spPr>
          <a:xfrm>
            <a:off x="863628" y="1029873"/>
            <a:ext cx="5308600" cy="2794000"/>
          </a:xfrm>
          <a:prstGeom prst="rect">
            <a:avLst/>
          </a:prstGeom>
        </p:spPr>
      </p:pic>
      <p:pic>
        <p:nvPicPr>
          <p:cNvPr id="9" name="Picture 8" descr="A diagram of a diagram&#10;&#10;AI-generated content may be incorrect.">
            <a:extLst>
              <a:ext uri="{FF2B5EF4-FFF2-40B4-BE49-F238E27FC236}">
                <a16:creationId xmlns:a16="http://schemas.microsoft.com/office/drawing/2014/main" id="{F1F2061B-8E47-79A4-672D-E95B23F75403}"/>
              </a:ext>
            </a:extLst>
          </p:cNvPr>
          <p:cNvPicPr>
            <a:picLocks noChangeAspect="1"/>
          </p:cNvPicPr>
          <p:nvPr/>
        </p:nvPicPr>
        <p:blipFill>
          <a:blip r:embed="rId5"/>
          <a:stretch>
            <a:fillRect/>
          </a:stretch>
        </p:blipFill>
        <p:spPr>
          <a:xfrm>
            <a:off x="518080" y="4014233"/>
            <a:ext cx="4352914" cy="2843767"/>
          </a:xfrm>
          <a:prstGeom prst="rect">
            <a:avLst/>
          </a:prstGeom>
        </p:spPr>
      </p:pic>
      <p:sp>
        <p:nvSpPr>
          <p:cNvPr id="10" name="TextBox 9">
            <a:extLst>
              <a:ext uri="{FF2B5EF4-FFF2-40B4-BE49-F238E27FC236}">
                <a16:creationId xmlns:a16="http://schemas.microsoft.com/office/drawing/2014/main" id="{6302A843-68A0-A31A-30EE-B413B9FC9073}"/>
              </a:ext>
            </a:extLst>
          </p:cNvPr>
          <p:cNvSpPr txBox="1"/>
          <p:nvPr/>
        </p:nvSpPr>
        <p:spPr>
          <a:xfrm>
            <a:off x="5220601" y="4540101"/>
            <a:ext cx="1339703" cy="477054"/>
          </a:xfrm>
          <a:prstGeom prst="rect">
            <a:avLst/>
          </a:prstGeom>
          <a:noFill/>
        </p:spPr>
        <p:txBody>
          <a:bodyPr wrap="square" rtlCol="0">
            <a:spAutoFit/>
          </a:bodyPr>
          <a:lstStyle/>
          <a:p>
            <a:r>
              <a:rPr lang="en-US" sz="2500" dirty="0"/>
              <a:t>Mating</a:t>
            </a:r>
          </a:p>
        </p:txBody>
      </p:sp>
      <p:sp>
        <p:nvSpPr>
          <p:cNvPr id="11" name="TextBox 10">
            <a:extLst>
              <a:ext uri="{FF2B5EF4-FFF2-40B4-BE49-F238E27FC236}">
                <a16:creationId xmlns:a16="http://schemas.microsoft.com/office/drawing/2014/main" id="{69C9D4EB-AA2A-F36A-F4B4-6D317B669E16}"/>
              </a:ext>
            </a:extLst>
          </p:cNvPr>
          <p:cNvSpPr txBox="1"/>
          <p:nvPr/>
        </p:nvSpPr>
        <p:spPr>
          <a:xfrm>
            <a:off x="5167451" y="5938509"/>
            <a:ext cx="2009554" cy="477054"/>
          </a:xfrm>
          <a:prstGeom prst="rect">
            <a:avLst/>
          </a:prstGeom>
          <a:noFill/>
        </p:spPr>
        <p:txBody>
          <a:bodyPr wrap="square" rtlCol="0">
            <a:spAutoFit/>
          </a:bodyPr>
          <a:lstStyle/>
          <a:p>
            <a:r>
              <a:rPr lang="en-US" sz="2500" dirty="0"/>
              <a:t>Mutation</a:t>
            </a:r>
          </a:p>
        </p:txBody>
      </p:sp>
      <p:pic>
        <p:nvPicPr>
          <p:cNvPr id="13" name="Picture 12" descr="A diagram of a triangle with red dots and blue arrows&#10;&#10;AI-generated content may be incorrect.">
            <a:extLst>
              <a:ext uri="{FF2B5EF4-FFF2-40B4-BE49-F238E27FC236}">
                <a16:creationId xmlns:a16="http://schemas.microsoft.com/office/drawing/2014/main" id="{50E12EBA-6249-112F-135C-61061DAE4FBE}"/>
              </a:ext>
            </a:extLst>
          </p:cNvPr>
          <p:cNvPicPr>
            <a:picLocks noChangeAspect="1"/>
          </p:cNvPicPr>
          <p:nvPr/>
        </p:nvPicPr>
        <p:blipFill>
          <a:blip r:embed="rId6"/>
          <a:stretch>
            <a:fillRect/>
          </a:stretch>
        </p:blipFill>
        <p:spPr>
          <a:xfrm>
            <a:off x="6656645" y="4114801"/>
            <a:ext cx="4995222" cy="2638426"/>
          </a:xfrm>
          <a:prstGeom prst="rect">
            <a:avLst/>
          </a:prstGeom>
        </p:spPr>
      </p:pic>
      <p:sp>
        <p:nvSpPr>
          <p:cNvPr id="14" name="TextBox 13">
            <a:extLst>
              <a:ext uri="{FF2B5EF4-FFF2-40B4-BE49-F238E27FC236}">
                <a16:creationId xmlns:a16="http://schemas.microsoft.com/office/drawing/2014/main" id="{3BC13C94-2060-99E5-91E4-F69C610F4A52}"/>
              </a:ext>
            </a:extLst>
          </p:cNvPr>
          <p:cNvSpPr txBox="1"/>
          <p:nvPr/>
        </p:nvSpPr>
        <p:spPr>
          <a:xfrm>
            <a:off x="10207487" y="14313"/>
            <a:ext cx="2044147" cy="646331"/>
          </a:xfrm>
          <a:prstGeom prst="rect">
            <a:avLst/>
          </a:prstGeom>
          <a:noFill/>
        </p:spPr>
        <p:txBody>
          <a:bodyPr wrap="square" rtlCol="0">
            <a:spAutoFit/>
          </a:bodyPr>
          <a:lstStyle/>
          <a:p>
            <a:r>
              <a:rPr lang="en-US" dirty="0"/>
              <a:t>Ishikawa et al, Phys Rev 2019</a:t>
            </a:r>
          </a:p>
        </p:txBody>
      </p:sp>
    </p:spTree>
    <p:extLst>
      <p:ext uri="{BB962C8B-B14F-4D97-AF65-F5344CB8AC3E}">
        <p14:creationId xmlns:p14="http://schemas.microsoft.com/office/powerpoint/2010/main" val="12792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0999-B1CC-DAA7-A575-8E9C285DFD08}"/>
              </a:ext>
            </a:extLst>
          </p:cNvPr>
          <p:cNvSpPr>
            <a:spLocks noGrp="1"/>
          </p:cNvSpPr>
          <p:nvPr>
            <p:ph type="title"/>
          </p:nvPr>
        </p:nvSpPr>
        <p:spPr/>
        <p:txBody>
          <a:bodyPr/>
          <a:lstStyle/>
          <a:p>
            <a:r>
              <a:rPr lang="en-US" dirty="0"/>
              <a:t>ML-based Superconductivity of hydrides</a:t>
            </a:r>
          </a:p>
        </p:txBody>
      </p:sp>
      <p:pic>
        <p:nvPicPr>
          <p:cNvPr id="5" name="Content Placeholder 4" descr="A diagram of a neural network&#10;&#10;AI-generated content may be incorrect.">
            <a:extLst>
              <a:ext uri="{FF2B5EF4-FFF2-40B4-BE49-F238E27FC236}">
                <a16:creationId xmlns:a16="http://schemas.microsoft.com/office/drawing/2014/main" id="{BE88B90C-1A6C-9961-DF42-44E76EF4A11B}"/>
              </a:ext>
            </a:extLst>
          </p:cNvPr>
          <p:cNvPicPr>
            <a:picLocks noGrp="1" noChangeAspect="1"/>
          </p:cNvPicPr>
          <p:nvPr>
            <p:ph idx="1"/>
          </p:nvPr>
        </p:nvPicPr>
        <p:blipFill>
          <a:blip r:embed="rId3"/>
          <a:stretch>
            <a:fillRect/>
          </a:stretch>
        </p:blipFill>
        <p:spPr>
          <a:xfrm>
            <a:off x="947166" y="3524415"/>
            <a:ext cx="5384800" cy="2870200"/>
          </a:xfrm>
        </p:spPr>
      </p:pic>
      <p:pic>
        <p:nvPicPr>
          <p:cNvPr id="7" name="Picture 6" descr="A graph of different types of hydrogen&#10;&#10;AI-generated content may be incorrect.">
            <a:extLst>
              <a:ext uri="{FF2B5EF4-FFF2-40B4-BE49-F238E27FC236}">
                <a16:creationId xmlns:a16="http://schemas.microsoft.com/office/drawing/2014/main" id="{0B4DD239-C41A-91CA-95B8-9E3D100D3B3F}"/>
              </a:ext>
            </a:extLst>
          </p:cNvPr>
          <p:cNvPicPr>
            <a:picLocks noChangeAspect="1"/>
          </p:cNvPicPr>
          <p:nvPr/>
        </p:nvPicPr>
        <p:blipFill>
          <a:blip r:embed="rId4"/>
          <a:stretch>
            <a:fillRect/>
          </a:stretch>
        </p:blipFill>
        <p:spPr>
          <a:xfrm>
            <a:off x="6331966" y="1220103"/>
            <a:ext cx="5537200" cy="4876800"/>
          </a:xfrm>
          <a:prstGeom prst="rect">
            <a:avLst/>
          </a:prstGeom>
        </p:spPr>
      </p:pic>
      <p:sp>
        <p:nvSpPr>
          <p:cNvPr id="8" name="TextBox 7">
            <a:extLst>
              <a:ext uri="{FF2B5EF4-FFF2-40B4-BE49-F238E27FC236}">
                <a16:creationId xmlns:a16="http://schemas.microsoft.com/office/drawing/2014/main" id="{375E9CC4-AD54-3E51-BFAF-9D7BBBE80AF6}"/>
              </a:ext>
            </a:extLst>
          </p:cNvPr>
          <p:cNvSpPr txBox="1"/>
          <p:nvPr/>
        </p:nvSpPr>
        <p:spPr>
          <a:xfrm>
            <a:off x="322834" y="1220103"/>
            <a:ext cx="6141761" cy="1631216"/>
          </a:xfrm>
          <a:prstGeom prst="rect">
            <a:avLst/>
          </a:prstGeom>
          <a:noFill/>
        </p:spPr>
        <p:txBody>
          <a:bodyPr wrap="square" rtlCol="0">
            <a:spAutoFit/>
          </a:bodyPr>
          <a:lstStyle/>
          <a:p>
            <a:pPr marL="285750" indent="-285750">
              <a:buFont typeface="Arial" panose="020B0604020202020204" pitchFamily="34" charset="0"/>
              <a:buChar char="•"/>
            </a:pPr>
            <a:r>
              <a:rPr lang="en-US" sz="2500" dirty="0"/>
              <a:t>Hydrides of heavy alkali and alkaline earth metals are most promising for attaining superconductivity</a:t>
            </a:r>
          </a:p>
          <a:p>
            <a:pPr marL="285750" indent="-285750">
              <a:buFont typeface="Arial" panose="020B0604020202020204" pitchFamily="34" charset="0"/>
              <a:buChar char="•"/>
            </a:pPr>
            <a:endParaRPr lang="en-US" sz="2500" dirty="0"/>
          </a:p>
        </p:txBody>
      </p:sp>
    </p:spTree>
    <p:extLst>
      <p:ext uri="{BB962C8B-B14F-4D97-AF65-F5344CB8AC3E}">
        <p14:creationId xmlns:p14="http://schemas.microsoft.com/office/powerpoint/2010/main" val="1087601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48F86584-2EF3-0001-913D-8ED6231F54FA}"/>
              </a:ext>
            </a:extLst>
          </p:cNvPr>
          <p:cNvSpPr/>
          <p:nvPr/>
        </p:nvSpPr>
        <p:spPr>
          <a:xfrm>
            <a:off x="7354954" y="1167006"/>
            <a:ext cx="4383157" cy="5396948"/>
          </a:xfrm>
          <a:prstGeom prst="roundRect">
            <a:avLst>
              <a:gd name="adj" fmla="val 11899"/>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EB02D-85A4-3481-A353-BF3A9191072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A75D636-02F7-5CEF-0D50-A23817288265}"/>
              </a:ext>
            </a:extLst>
          </p:cNvPr>
          <p:cNvSpPr>
            <a:spLocks noGrp="1"/>
          </p:cNvSpPr>
          <p:nvPr>
            <p:ph idx="1"/>
          </p:nvPr>
        </p:nvSpPr>
        <p:spPr>
          <a:xfrm>
            <a:off x="104171" y="1041722"/>
            <a:ext cx="6897946" cy="5698401"/>
          </a:xfrm>
        </p:spPr>
        <p:txBody>
          <a:bodyPr>
            <a:normAutofit lnSpcReduction="10000"/>
          </a:bodyPr>
          <a:lstStyle/>
          <a:p>
            <a:r>
              <a:rPr lang="en-US" dirty="0"/>
              <a:t>ML can help fit more flexible functions</a:t>
            </a:r>
          </a:p>
          <a:p>
            <a:r>
              <a:rPr lang="en-US" dirty="0"/>
              <a:t>NN potentials can help speed-up classical simulations</a:t>
            </a:r>
          </a:p>
          <a:p>
            <a:r>
              <a:rPr lang="en-US" dirty="0"/>
              <a:t>ML can be used when:</a:t>
            </a:r>
          </a:p>
          <a:p>
            <a:pPr lvl="1"/>
            <a:r>
              <a:rPr lang="en-US" dirty="0"/>
              <a:t>we don’t have classical functional forms</a:t>
            </a:r>
          </a:p>
          <a:p>
            <a:pPr lvl="1"/>
            <a:r>
              <a:rPr lang="en-US" dirty="0"/>
              <a:t>we want to reduce degrees of freedom</a:t>
            </a:r>
          </a:p>
          <a:p>
            <a:endParaRPr lang="en-US" dirty="0"/>
          </a:p>
          <a:p>
            <a:r>
              <a:rPr lang="en-US" dirty="0"/>
              <a:t>Use neural nets if you need derivatives and smoothness</a:t>
            </a:r>
          </a:p>
          <a:p>
            <a:endParaRPr lang="en-US" dirty="0"/>
          </a:p>
          <a:p>
            <a:r>
              <a:rPr lang="en-US" dirty="0"/>
              <a:t>Should my ML model use the crystal structure? Yes, see Zhang 2022, +20% performance boost</a:t>
            </a:r>
          </a:p>
          <a:p>
            <a:endParaRPr lang="en-US" dirty="0"/>
          </a:p>
          <a:p>
            <a:endParaRPr lang="en-US" dirty="0"/>
          </a:p>
        </p:txBody>
      </p:sp>
      <p:sp>
        <p:nvSpPr>
          <p:cNvPr id="4" name="TextBox 3">
            <a:extLst>
              <a:ext uri="{FF2B5EF4-FFF2-40B4-BE49-F238E27FC236}">
                <a16:creationId xmlns:a16="http://schemas.microsoft.com/office/drawing/2014/main" id="{924BDFE6-9AE0-8854-7D7D-F158D9F35844}"/>
              </a:ext>
            </a:extLst>
          </p:cNvPr>
          <p:cNvSpPr txBox="1"/>
          <p:nvPr/>
        </p:nvSpPr>
        <p:spPr>
          <a:xfrm>
            <a:off x="9067316" y="2109818"/>
            <a:ext cx="1142999" cy="461665"/>
          </a:xfrm>
          <a:prstGeom prst="rect">
            <a:avLst/>
          </a:prstGeom>
          <a:noFill/>
        </p:spPr>
        <p:txBody>
          <a:bodyPr wrap="square" rtlCol="0">
            <a:spAutoFit/>
          </a:bodyPr>
          <a:lstStyle/>
          <a:p>
            <a:pPr algn="ctr"/>
            <a:r>
              <a:rPr lang="en-US" sz="2400" dirty="0"/>
              <a:t>Theory</a:t>
            </a:r>
          </a:p>
        </p:txBody>
      </p:sp>
      <p:sp>
        <p:nvSpPr>
          <p:cNvPr id="5" name="TextBox 4">
            <a:extLst>
              <a:ext uri="{FF2B5EF4-FFF2-40B4-BE49-F238E27FC236}">
                <a16:creationId xmlns:a16="http://schemas.microsoft.com/office/drawing/2014/main" id="{1F05CF34-A742-7AA8-E81B-C102AAB72FC0}"/>
              </a:ext>
            </a:extLst>
          </p:cNvPr>
          <p:cNvSpPr txBox="1"/>
          <p:nvPr/>
        </p:nvSpPr>
        <p:spPr>
          <a:xfrm>
            <a:off x="9067315" y="3014118"/>
            <a:ext cx="1142999" cy="461665"/>
          </a:xfrm>
          <a:prstGeom prst="rect">
            <a:avLst/>
          </a:prstGeom>
          <a:noFill/>
        </p:spPr>
        <p:txBody>
          <a:bodyPr wrap="square" rtlCol="0">
            <a:spAutoFit/>
          </a:bodyPr>
          <a:lstStyle/>
          <a:p>
            <a:pPr algn="ctr"/>
            <a:r>
              <a:rPr lang="en-US" sz="2400" dirty="0"/>
              <a:t>ML</a:t>
            </a:r>
          </a:p>
        </p:txBody>
      </p:sp>
      <p:sp>
        <p:nvSpPr>
          <p:cNvPr id="6" name="TextBox 5">
            <a:extLst>
              <a:ext uri="{FF2B5EF4-FFF2-40B4-BE49-F238E27FC236}">
                <a16:creationId xmlns:a16="http://schemas.microsoft.com/office/drawing/2014/main" id="{D2EFC9F0-F016-C6FF-3DC8-14E07CCADF94}"/>
              </a:ext>
            </a:extLst>
          </p:cNvPr>
          <p:cNvSpPr txBox="1"/>
          <p:nvPr/>
        </p:nvSpPr>
        <p:spPr>
          <a:xfrm>
            <a:off x="8803926" y="3991721"/>
            <a:ext cx="1669775" cy="830997"/>
          </a:xfrm>
          <a:prstGeom prst="rect">
            <a:avLst/>
          </a:prstGeom>
          <a:noFill/>
        </p:spPr>
        <p:txBody>
          <a:bodyPr wrap="square" rtlCol="0">
            <a:spAutoFit/>
          </a:bodyPr>
          <a:lstStyle/>
          <a:p>
            <a:pPr algn="ctr"/>
            <a:r>
              <a:rPr lang="en-US" sz="2400" dirty="0"/>
              <a:t>Classical models</a:t>
            </a:r>
          </a:p>
        </p:txBody>
      </p:sp>
      <p:cxnSp>
        <p:nvCxnSpPr>
          <p:cNvPr id="8" name="Straight Arrow Connector 7">
            <a:extLst>
              <a:ext uri="{FF2B5EF4-FFF2-40B4-BE49-F238E27FC236}">
                <a16:creationId xmlns:a16="http://schemas.microsoft.com/office/drawing/2014/main" id="{693ACED2-2DA6-608B-CED1-1CC65A399BD8}"/>
              </a:ext>
            </a:extLst>
          </p:cNvPr>
          <p:cNvCxnSpPr>
            <a:stCxn id="4" idx="2"/>
            <a:endCxn id="5" idx="0"/>
          </p:cNvCxnSpPr>
          <p:nvPr/>
        </p:nvCxnSpPr>
        <p:spPr>
          <a:xfrm flipH="1">
            <a:off x="9638815" y="2571483"/>
            <a:ext cx="1" cy="442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C967EF9-A3B4-C183-AFD3-BE7F4893BDAA}"/>
              </a:ext>
            </a:extLst>
          </p:cNvPr>
          <p:cNvCxnSpPr>
            <a:cxnSpLocks/>
            <a:endCxn id="6" idx="0"/>
          </p:cNvCxnSpPr>
          <p:nvPr/>
        </p:nvCxnSpPr>
        <p:spPr>
          <a:xfrm>
            <a:off x="9638814" y="3456753"/>
            <a:ext cx="0" cy="5349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D3FBA8-3AAC-63A2-7367-98D99EFC179E}"/>
              </a:ext>
            </a:extLst>
          </p:cNvPr>
          <p:cNvSpPr txBox="1"/>
          <p:nvPr/>
        </p:nvSpPr>
        <p:spPr>
          <a:xfrm>
            <a:off x="8803925" y="5338656"/>
            <a:ext cx="1669775" cy="830997"/>
          </a:xfrm>
          <a:prstGeom prst="rect">
            <a:avLst/>
          </a:prstGeom>
          <a:noFill/>
        </p:spPr>
        <p:txBody>
          <a:bodyPr wrap="square" rtlCol="0">
            <a:spAutoFit/>
          </a:bodyPr>
          <a:lstStyle/>
          <a:p>
            <a:pPr algn="ctr"/>
            <a:r>
              <a:rPr lang="en-US" sz="2400" dirty="0"/>
              <a:t>Empirical testing</a:t>
            </a:r>
          </a:p>
        </p:txBody>
      </p:sp>
      <p:cxnSp>
        <p:nvCxnSpPr>
          <p:cNvPr id="13" name="Straight Arrow Connector 12">
            <a:extLst>
              <a:ext uri="{FF2B5EF4-FFF2-40B4-BE49-F238E27FC236}">
                <a16:creationId xmlns:a16="http://schemas.microsoft.com/office/drawing/2014/main" id="{891598AE-996A-EF35-9C03-5AECDCEC2ADD}"/>
              </a:ext>
            </a:extLst>
          </p:cNvPr>
          <p:cNvCxnSpPr>
            <a:cxnSpLocks/>
          </p:cNvCxnSpPr>
          <p:nvPr/>
        </p:nvCxnSpPr>
        <p:spPr>
          <a:xfrm>
            <a:off x="9638812" y="4803688"/>
            <a:ext cx="0" cy="5349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46E882-9786-2D8C-C1F9-16D0401D703E}"/>
              </a:ext>
            </a:extLst>
          </p:cNvPr>
          <p:cNvSpPr txBox="1"/>
          <p:nvPr/>
        </p:nvSpPr>
        <p:spPr>
          <a:xfrm>
            <a:off x="7573616" y="1312515"/>
            <a:ext cx="4355186" cy="492443"/>
          </a:xfrm>
          <a:prstGeom prst="rect">
            <a:avLst/>
          </a:prstGeom>
          <a:noFill/>
        </p:spPr>
        <p:txBody>
          <a:bodyPr wrap="square" rtlCol="0">
            <a:spAutoFit/>
          </a:bodyPr>
          <a:lstStyle/>
          <a:p>
            <a:r>
              <a:rPr lang="en-US" sz="2600" dirty="0"/>
              <a:t>Material screening workflow</a:t>
            </a:r>
          </a:p>
        </p:txBody>
      </p:sp>
      <p:cxnSp>
        <p:nvCxnSpPr>
          <p:cNvPr id="16" name="Straight Arrow Connector 15">
            <a:extLst>
              <a:ext uri="{FF2B5EF4-FFF2-40B4-BE49-F238E27FC236}">
                <a16:creationId xmlns:a16="http://schemas.microsoft.com/office/drawing/2014/main" id="{B0F04083-1AB1-84CA-3B06-E8C048F792DC}"/>
              </a:ext>
            </a:extLst>
          </p:cNvPr>
          <p:cNvCxnSpPr>
            <a:cxnSpLocks/>
          </p:cNvCxnSpPr>
          <p:nvPr/>
        </p:nvCxnSpPr>
        <p:spPr>
          <a:xfrm>
            <a:off x="8056008" y="2224517"/>
            <a:ext cx="0" cy="38686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40C8060-9D5B-1E71-9A19-BCFFA23C85F1}"/>
              </a:ext>
            </a:extLst>
          </p:cNvPr>
          <p:cNvSpPr txBox="1"/>
          <p:nvPr/>
        </p:nvSpPr>
        <p:spPr>
          <a:xfrm>
            <a:off x="7089428" y="3937057"/>
            <a:ext cx="1142999" cy="461665"/>
          </a:xfrm>
          <a:prstGeom prst="rect">
            <a:avLst/>
          </a:prstGeom>
          <a:noFill/>
        </p:spPr>
        <p:txBody>
          <a:bodyPr wrap="square" rtlCol="0">
            <a:spAutoFit/>
          </a:bodyPr>
          <a:lstStyle/>
          <a:p>
            <a:pPr algn="ctr"/>
            <a:r>
              <a:rPr lang="en-US" sz="2400" dirty="0"/>
              <a:t>Cost</a:t>
            </a:r>
          </a:p>
        </p:txBody>
      </p:sp>
    </p:spTree>
    <p:extLst>
      <p:ext uri="{BB962C8B-B14F-4D97-AF65-F5344CB8AC3E}">
        <p14:creationId xmlns:p14="http://schemas.microsoft.com/office/powerpoint/2010/main" val="376889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6687-0F70-0210-43E1-7939255F8051}"/>
              </a:ext>
            </a:extLst>
          </p:cNvPr>
          <p:cNvSpPr>
            <a:spLocks noGrp="1"/>
          </p:cNvSpPr>
          <p:nvPr>
            <p:ph type="title"/>
          </p:nvPr>
        </p:nvSpPr>
        <p:spPr/>
        <p:txBody>
          <a:bodyPr/>
          <a:lstStyle/>
          <a:p>
            <a:r>
              <a:rPr lang="en-US" dirty="0"/>
              <a:t>AlphaFold</a:t>
            </a:r>
          </a:p>
        </p:txBody>
      </p:sp>
      <p:sp>
        <p:nvSpPr>
          <p:cNvPr id="3" name="Content Placeholder 2">
            <a:extLst>
              <a:ext uri="{FF2B5EF4-FFF2-40B4-BE49-F238E27FC236}">
                <a16:creationId xmlns:a16="http://schemas.microsoft.com/office/drawing/2014/main" id="{59D4C66C-86B9-3003-58CF-C3A51F9378BC}"/>
              </a:ext>
            </a:extLst>
          </p:cNvPr>
          <p:cNvSpPr>
            <a:spLocks noGrp="1"/>
          </p:cNvSpPr>
          <p:nvPr>
            <p:ph idx="1"/>
          </p:nvPr>
        </p:nvSpPr>
        <p:spPr>
          <a:xfrm>
            <a:off x="104171" y="1041722"/>
            <a:ext cx="3762151" cy="5135241"/>
          </a:xfrm>
        </p:spPr>
        <p:txBody>
          <a:bodyPr>
            <a:normAutofit/>
          </a:bodyPr>
          <a:lstStyle/>
          <a:p>
            <a:r>
              <a:rPr lang="en-US" sz="2400" dirty="0"/>
              <a:t>First computational model to achieve highly-accurate protein folding</a:t>
            </a:r>
          </a:p>
          <a:p>
            <a:endParaRPr lang="en-US" sz="2400" dirty="0"/>
          </a:p>
          <a:p>
            <a:r>
              <a:rPr lang="en-US" sz="2400" dirty="0"/>
              <a:t>Nobel prize 2025</a:t>
            </a:r>
          </a:p>
          <a:p>
            <a:endParaRPr lang="en-US" sz="2400" dirty="0"/>
          </a:p>
          <a:p>
            <a:r>
              <a:rPr lang="en-US" sz="2400" dirty="0"/>
              <a:t>DL + MSA + physics-based model</a:t>
            </a:r>
          </a:p>
          <a:p>
            <a:endParaRPr lang="en-US" sz="2400" dirty="0"/>
          </a:p>
          <a:p>
            <a:r>
              <a:rPr lang="en-US" sz="2400" dirty="0"/>
              <a:t>Relied on 150k+ protein structures from the PDB</a:t>
            </a:r>
          </a:p>
        </p:txBody>
      </p:sp>
      <p:pic>
        <p:nvPicPr>
          <p:cNvPr id="2050" name="Picture 2" descr="Highly accurate protein structure prediction with AlphaFold | Nature">
            <a:extLst>
              <a:ext uri="{FF2B5EF4-FFF2-40B4-BE49-F238E27FC236}">
                <a16:creationId xmlns:a16="http://schemas.microsoft.com/office/drawing/2014/main" id="{E8C6071B-B3D6-F593-E3F3-6CB715F0A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540" y="1286539"/>
            <a:ext cx="7783592" cy="498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69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0F2C-7817-C64C-B6C3-49AE71BE01DD}"/>
              </a:ext>
            </a:extLst>
          </p:cNvPr>
          <p:cNvSpPr>
            <a:spLocks noGrp="1"/>
          </p:cNvSpPr>
          <p:nvPr>
            <p:ph type="title"/>
          </p:nvPr>
        </p:nvSpPr>
        <p:spPr/>
        <p:txBody>
          <a:bodyPr/>
          <a:lstStyle/>
          <a:p>
            <a:r>
              <a:rPr lang="en-US" dirty="0"/>
              <a:t>ML in Materials science</a:t>
            </a:r>
          </a:p>
        </p:txBody>
      </p:sp>
      <p:pic>
        <p:nvPicPr>
          <p:cNvPr id="5" name="Content Placeholder 4" descr="A close-up of a text&#10;&#10;AI-generated content may be incorrect.">
            <a:extLst>
              <a:ext uri="{FF2B5EF4-FFF2-40B4-BE49-F238E27FC236}">
                <a16:creationId xmlns:a16="http://schemas.microsoft.com/office/drawing/2014/main" id="{E129A871-66A0-AC11-EDA1-8971FFBDEE53}"/>
              </a:ext>
            </a:extLst>
          </p:cNvPr>
          <p:cNvPicPr>
            <a:picLocks noGrp="1" noChangeAspect="1"/>
          </p:cNvPicPr>
          <p:nvPr>
            <p:ph idx="1"/>
          </p:nvPr>
        </p:nvPicPr>
        <p:blipFill>
          <a:blip r:embed="rId3"/>
          <a:srcRect t="33784"/>
          <a:stretch/>
        </p:blipFill>
        <p:spPr>
          <a:xfrm>
            <a:off x="8038288" y="64009"/>
            <a:ext cx="3781573" cy="775504"/>
          </a:xfrm>
        </p:spPr>
      </p:pic>
      <p:pic>
        <p:nvPicPr>
          <p:cNvPr id="7" name="Picture 6" descr="A diagram of a structure&#10;&#10;AI-generated content may be incorrect.">
            <a:extLst>
              <a:ext uri="{FF2B5EF4-FFF2-40B4-BE49-F238E27FC236}">
                <a16:creationId xmlns:a16="http://schemas.microsoft.com/office/drawing/2014/main" id="{A0F26C83-CC3A-39AC-C5D5-5A7A891B17B8}"/>
              </a:ext>
            </a:extLst>
          </p:cNvPr>
          <p:cNvPicPr>
            <a:picLocks noChangeAspect="1"/>
          </p:cNvPicPr>
          <p:nvPr/>
        </p:nvPicPr>
        <p:blipFill>
          <a:blip r:embed="rId4"/>
          <a:stretch>
            <a:fillRect/>
          </a:stretch>
        </p:blipFill>
        <p:spPr>
          <a:xfrm>
            <a:off x="3731450" y="1105453"/>
            <a:ext cx="8460549" cy="4907721"/>
          </a:xfrm>
          <a:prstGeom prst="rect">
            <a:avLst/>
          </a:prstGeom>
        </p:spPr>
      </p:pic>
      <p:sp>
        <p:nvSpPr>
          <p:cNvPr id="8" name="TextBox 7">
            <a:extLst>
              <a:ext uri="{FF2B5EF4-FFF2-40B4-BE49-F238E27FC236}">
                <a16:creationId xmlns:a16="http://schemas.microsoft.com/office/drawing/2014/main" id="{0FCE8325-7A2B-8523-3F35-4FA60BC1092B}"/>
              </a:ext>
            </a:extLst>
          </p:cNvPr>
          <p:cNvSpPr txBox="1"/>
          <p:nvPr/>
        </p:nvSpPr>
        <p:spPr>
          <a:xfrm>
            <a:off x="-25037" y="1043611"/>
            <a:ext cx="3791969" cy="6093976"/>
          </a:xfrm>
          <a:prstGeom prst="rect">
            <a:avLst/>
          </a:prstGeom>
          <a:noFill/>
        </p:spPr>
        <p:txBody>
          <a:bodyPr wrap="square" rtlCol="0">
            <a:spAutoFit/>
          </a:bodyPr>
          <a:lstStyle/>
          <a:p>
            <a:pPr marL="342900" indent="-342900">
              <a:buFont typeface="Arial" panose="020B0604020202020204" pitchFamily="34" charset="0"/>
              <a:buChar char="•"/>
            </a:pPr>
            <a:r>
              <a:rPr lang="en-US" sz="2400" dirty="0"/>
              <a:t>Fast Material screening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Direct property predictions:</a:t>
            </a:r>
          </a:p>
          <a:p>
            <a:pPr marL="800100" lvl="1" indent="-342900">
              <a:buFont typeface="Arial" panose="020B0604020202020204" pitchFamily="34" charset="0"/>
              <a:buChar char="•"/>
            </a:pPr>
            <a:r>
              <a:rPr lang="en-US" dirty="0"/>
              <a:t>formation energies </a:t>
            </a:r>
          </a:p>
          <a:p>
            <a:pPr marL="800100" lvl="1" indent="-342900">
              <a:buFont typeface="Arial" panose="020B0604020202020204" pitchFamily="34" charset="0"/>
              <a:buChar char="•"/>
            </a:pPr>
            <a:r>
              <a:rPr lang="en-US" dirty="0"/>
              <a:t>electronic bandgaps</a:t>
            </a:r>
          </a:p>
          <a:p>
            <a:pPr marL="800100" lvl="1" indent="-342900">
              <a:buFont typeface="Arial" panose="020B0604020202020204" pitchFamily="34" charset="0"/>
              <a:buChar char="•"/>
            </a:pPr>
            <a:r>
              <a:rPr lang="en-US" dirty="0"/>
              <a:t>dielectric constants</a:t>
            </a:r>
          </a:p>
          <a:p>
            <a:pPr marL="800100" lvl="1" indent="-342900">
              <a:buFont typeface="Arial" panose="020B0604020202020204" pitchFamily="34" charset="0"/>
              <a:buChar char="•"/>
            </a:pPr>
            <a:r>
              <a:rPr lang="en-US" dirty="0"/>
              <a:t>elastic modulus </a:t>
            </a:r>
          </a:p>
          <a:p>
            <a:pPr marL="800100" lvl="1" indent="-342900">
              <a:buFont typeface="Arial" panose="020B0604020202020204" pitchFamily="34" charset="0"/>
              <a:buChar char="•"/>
            </a:pPr>
            <a:r>
              <a:rPr lang="en-US" dirty="0"/>
              <a:t>…</a:t>
            </a:r>
          </a:p>
          <a:p>
            <a:pPr marL="800100" lvl="1" indent="-342900">
              <a:buFont typeface="Arial" panose="020B0604020202020204" pitchFamily="34" charset="0"/>
              <a:buChar char="•"/>
            </a:pPr>
            <a:r>
              <a:rPr lang="en-US" dirty="0"/>
              <a:t>Often obtained from ab-initio simulations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Force-field development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Challenges: </a:t>
            </a:r>
          </a:p>
          <a:p>
            <a:pPr marL="800100" lvl="1" indent="-342900">
              <a:buFont typeface="Arial" panose="020B0604020202020204" pitchFamily="34" charset="0"/>
              <a:buChar char="•"/>
            </a:pPr>
            <a:r>
              <a:rPr lang="en-US" dirty="0"/>
              <a:t>input data needs to be fixed size</a:t>
            </a:r>
          </a:p>
          <a:p>
            <a:pPr marL="800100" lvl="1" indent="-342900">
              <a:buFont typeface="Arial" panose="020B0604020202020204" pitchFamily="34" charset="0"/>
              <a:buChar char="•"/>
            </a:pPr>
            <a:r>
              <a:rPr lang="en-US" dirty="0"/>
              <a:t>Graph neural networks are more difficult to work with</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8000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2C52-3497-AA80-9A21-39E1CD80F4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0C81DB-4A4F-CBD0-B8B2-093948B6F3C7}"/>
              </a:ext>
            </a:extLst>
          </p:cNvPr>
          <p:cNvSpPr>
            <a:spLocks noGrp="1"/>
          </p:cNvSpPr>
          <p:nvPr>
            <p:ph type="ctrTitle" idx="4294967295"/>
          </p:nvPr>
        </p:nvSpPr>
        <p:spPr>
          <a:xfrm>
            <a:off x="0" y="796925"/>
            <a:ext cx="5999163" cy="5715000"/>
          </a:xfrm>
        </p:spPr>
        <p:txBody>
          <a:bodyPr>
            <a:normAutofit/>
          </a:bodyPr>
          <a:lstStyle/>
          <a:p>
            <a:pPr algn="ctr"/>
            <a:r>
              <a:rPr lang="en-US" sz="5000" dirty="0"/>
              <a:t>Part 2 </a:t>
            </a:r>
            <a:br>
              <a:rPr lang="en-US" sz="5000" dirty="0"/>
            </a:br>
            <a:br>
              <a:rPr lang="en-US" sz="5000" dirty="0"/>
            </a:br>
            <a:r>
              <a:rPr lang="en-US" sz="5000" dirty="0"/>
              <a:t>Solving Physics PDEs with neural networks</a:t>
            </a:r>
            <a:br>
              <a:rPr lang="en-US" sz="5000" dirty="0"/>
            </a:br>
            <a:br>
              <a:rPr lang="en-US" sz="5000" dirty="0"/>
            </a:br>
            <a:r>
              <a:rPr lang="en-US" sz="5000" dirty="0"/>
              <a:t> </a:t>
            </a:r>
          </a:p>
        </p:txBody>
      </p:sp>
      <p:pic>
        <p:nvPicPr>
          <p:cNvPr id="11266" name="Picture 2" descr="Optimizing for Reacting Navier‐Stokes Equations - TechEnablement">
            <a:extLst>
              <a:ext uri="{FF2B5EF4-FFF2-40B4-BE49-F238E27FC236}">
                <a16:creationId xmlns:a16="http://schemas.microsoft.com/office/drawing/2014/main" id="{1C194DCB-C267-9839-05FD-9B83040E5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63" y="1908313"/>
            <a:ext cx="6096000" cy="281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6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B2BB-2412-E189-6C39-4216A350B09C}"/>
              </a:ext>
            </a:extLst>
          </p:cNvPr>
          <p:cNvSpPr>
            <a:spLocks noGrp="1"/>
          </p:cNvSpPr>
          <p:nvPr>
            <p:ph type="title"/>
          </p:nvPr>
        </p:nvSpPr>
        <p:spPr/>
        <p:txBody>
          <a:bodyPr/>
          <a:lstStyle/>
          <a:p>
            <a:r>
              <a:rPr lang="en-US" dirty="0"/>
              <a:t>Physics-informed Neural Networks</a:t>
            </a:r>
          </a:p>
        </p:txBody>
      </p:sp>
      <p:sp>
        <p:nvSpPr>
          <p:cNvPr id="3" name="Content Placeholder 2">
            <a:extLst>
              <a:ext uri="{FF2B5EF4-FFF2-40B4-BE49-F238E27FC236}">
                <a16:creationId xmlns:a16="http://schemas.microsoft.com/office/drawing/2014/main" id="{1277ACE6-AAC6-75FD-1183-1CCEB41F0B88}"/>
              </a:ext>
            </a:extLst>
          </p:cNvPr>
          <p:cNvSpPr>
            <a:spLocks noGrp="1"/>
          </p:cNvSpPr>
          <p:nvPr>
            <p:ph idx="1"/>
          </p:nvPr>
        </p:nvSpPr>
        <p:spPr/>
        <p:txBody>
          <a:bodyPr/>
          <a:lstStyle/>
          <a:p>
            <a:endParaRPr lang="en-US" dirty="0"/>
          </a:p>
        </p:txBody>
      </p:sp>
      <p:pic>
        <p:nvPicPr>
          <p:cNvPr id="1026" name="Picture 2" descr="Hands-On Physics Informed Neural Networks | by Hriday Mehta | Medium">
            <a:extLst>
              <a:ext uri="{FF2B5EF4-FFF2-40B4-BE49-F238E27FC236}">
                <a16:creationId xmlns:a16="http://schemas.microsoft.com/office/drawing/2014/main" id="{7D5100F6-B1AC-9E00-CE24-0482462D5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2" y="917012"/>
            <a:ext cx="12192000" cy="4827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DCEA38-6F22-2E89-2562-A8D039D5DC61}"/>
              </a:ext>
            </a:extLst>
          </p:cNvPr>
          <p:cNvSpPr txBox="1"/>
          <p:nvPr/>
        </p:nvSpPr>
        <p:spPr>
          <a:xfrm>
            <a:off x="7553737" y="29819"/>
            <a:ext cx="4591879" cy="646331"/>
          </a:xfrm>
          <a:prstGeom prst="rect">
            <a:avLst/>
          </a:prstGeom>
          <a:noFill/>
        </p:spPr>
        <p:txBody>
          <a:bodyPr wrap="square" rtlCol="0">
            <a:spAutoFit/>
          </a:bodyPr>
          <a:lstStyle/>
          <a:p>
            <a:r>
              <a:rPr lang="en-US" dirty="0" err="1"/>
              <a:t>Raissi</a:t>
            </a:r>
            <a:r>
              <a:rPr lang="en-US" dirty="0"/>
              <a:t> et al, 2019, Journal of Computational Physics</a:t>
            </a:r>
          </a:p>
        </p:txBody>
      </p:sp>
      <p:sp>
        <p:nvSpPr>
          <p:cNvPr id="8" name="TextBox 7">
            <a:extLst>
              <a:ext uri="{FF2B5EF4-FFF2-40B4-BE49-F238E27FC236}">
                <a16:creationId xmlns:a16="http://schemas.microsoft.com/office/drawing/2014/main" id="{BF673A4C-15AF-577D-B99B-B7D8018A9B36}"/>
              </a:ext>
            </a:extLst>
          </p:cNvPr>
          <p:cNvSpPr txBox="1"/>
          <p:nvPr/>
        </p:nvSpPr>
        <p:spPr>
          <a:xfrm>
            <a:off x="5269398" y="5730595"/>
            <a:ext cx="1282148" cy="369332"/>
          </a:xfrm>
          <a:prstGeom prst="rect">
            <a:avLst/>
          </a:prstGeom>
          <a:noFill/>
        </p:spPr>
        <p:txBody>
          <a:bodyPr wrap="square" rtlCol="0">
            <a:spAutoFit/>
          </a:bodyPr>
          <a:lstStyle/>
          <a:p>
            <a:r>
              <a:rPr lang="en-US" dirty="0"/>
              <a:t>data loss</a:t>
            </a:r>
          </a:p>
        </p:txBody>
      </p:sp>
      <p:sp>
        <p:nvSpPr>
          <p:cNvPr id="9" name="TextBox 8">
            <a:extLst>
              <a:ext uri="{FF2B5EF4-FFF2-40B4-BE49-F238E27FC236}">
                <a16:creationId xmlns:a16="http://schemas.microsoft.com/office/drawing/2014/main" id="{DD166523-95AE-75AD-8632-2B92FAC34858}"/>
              </a:ext>
            </a:extLst>
          </p:cNvPr>
          <p:cNvSpPr txBox="1"/>
          <p:nvPr/>
        </p:nvSpPr>
        <p:spPr>
          <a:xfrm>
            <a:off x="6301407" y="5715122"/>
            <a:ext cx="1282148" cy="369332"/>
          </a:xfrm>
          <a:prstGeom prst="rect">
            <a:avLst/>
          </a:prstGeom>
          <a:noFill/>
        </p:spPr>
        <p:txBody>
          <a:bodyPr wrap="square" rtlCol="0">
            <a:spAutoFit/>
          </a:bodyPr>
          <a:lstStyle/>
          <a:p>
            <a:r>
              <a:rPr lang="en-US" dirty="0"/>
              <a:t>physics loss</a:t>
            </a:r>
          </a:p>
        </p:txBody>
      </p:sp>
      <p:cxnSp>
        <p:nvCxnSpPr>
          <p:cNvPr id="11" name="Straight Arrow Connector 10">
            <a:extLst>
              <a:ext uri="{FF2B5EF4-FFF2-40B4-BE49-F238E27FC236}">
                <a16:creationId xmlns:a16="http://schemas.microsoft.com/office/drawing/2014/main" id="{EC6809AD-9168-F03E-769A-BCB8C2A8805C}"/>
              </a:ext>
            </a:extLst>
          </p:cNvPr>
          <p:cNvCxnSpPr>
            <a:cxnSpLocks/>
          </p:cNvCxnSpPr>
          <p:nvPr/>
        </p:nvCxnSpPr>
        <p:spPr>
          <a:xfrm flipV="1">
            <a:off x="5830960" y="5406887"/>
            <a:ext cx="0" cy="313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00560EF-334E-B8A4-C5C5-BFE32481976C}"/>
              </a:ext>
            </a:extLst>
          </p:cNvPr>
          <p:cNvCxnSpPr>
            <a:cxnSpLocks/>
          </p:cNvCxnSpPr>
          <p:nvPr/>
        </p:nvCxnSpPr>
        <p:spPr>
          <a:xfrm flipV="1">
            <a:off x="6778480" y="5430080"/>
            <a:ext cx="0" cy="313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98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9946-A013-7FDC-A398-34C5C58E6586}"/>
              </a:ext>
            </a:extLst>
          </p:cNvPr>
          <p:cNvSpPr>
            <a:spLocks noGrp="1"/>
          </p:cNvSpPr>
          <p:nvPr>
            <p:ph type="title"/>
          </p:nvPr>
        </p:nvSpPr>
        <p:spPr/>
        <p:txBody>
          <a:bodyPr/>
          <a:lstStyle/>
          <a:p>
            <a:r>
              <a:rPr lang="en-US" dirty="0"/>
              <a:t>Physics-informed Neural Networks</a:t>
            </a:r>
          </a:p>
        </p:txBody>
      </p:sp>
      <p:pic>
        <p:nvPicPr>
          <p:cNvPr id="5" name="Content Placeholder 4" descr="A diagram of a graph&#10;&#10;AI-generated content may be incorrect.">
            <a:extLst>
              <a:ext uri="{FF2B5EF4-FFF2-40B4-BE49-F238E27FC236}">
                <a16:creationId xmlns:a16="http://schemas.microsoft.com/office/drawing/2014/main" id="{9621BC0B-A1B4-12DF-3C3C-21C0F2678994}"/>
              </a:ext>
            </a:extLst>
          </p:cNvPr>
          <p:cNvPicPr>
            <a:picLocks noGrp="1" noChangeAspect="1"/>
          </p:cNvPicPr>
          <p:nvPr>
            <p:ph idx="1"/>
          </p:nvPr>
        </p:nvPicPr>
        <p:blipFill>
          <a:blip r:embed="rId3"/>
          <a:stretch>
            <a:fillRect/>
          </a:stretch>
        </p:blipFill>
        <p:spPr>
          <a:xfrm>
            <a:off x="5624547" y="914052"/>
            <a:ext cx="6381922" cy="5800426"/>
          </a:xfrm>
        </p:spPr>
      </p:pic>
      <p:sp>
        <p:nvSpPr>
          <p:cNvPr id="6" name="TextBox 5">
            <a:extLst>
              <a:ext uri="{FF2B5EF4-FFF2-40B4-BE49-F238E27FC236}">
                <a16:creationId xmlns:a16="http://schemas.microsoft.com/office/drawing/2014/main" id="{34CDB489-C190-3FE3-11D7-27B97EB4AEC3}"/>
              </a:ext>
            </a:extLst>
          </p:cNvPr>
          <p:cNvSpPr txBox="1"/>
          <p:nvPr/>
        </p:nvSpPr>
        <p:spPr>
          <a:xfrm>
            <a:off x="228600" y="1292087"/>
            <a:ext cx="549633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Korteweg</a:t>
            </a:r>
            <a:r>
              <a:rPr lang="en-US" sz="2400" dirty="0"/>
              <a:t>–de Vries (</a:t>
            </a:r>
            <a:r>
              <a:rPr lang="en-US" sz="2400" dirty="0" err="1"/>
              <a:t>KdV</a:t>
            </a:r>
            <a:r>
              <a:rPr lang="en-US" sz="2400" dirty="0"/>
              <a:t>) equation (waves on shallow water surfaces)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Neural net can find numerical solution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Obeys both physics laws and observations u(</a:t>
            </a:r>
            <a:r>
              <a:rPr lang="en-US" sz="2400" dirty="0" err="1"/>
              <a:t>x</a:t>
            </a:r>
            <a:r>
              <a:rPr lang="en-US" sz="2400" baseline="-25000" dirty="0" err="1"/>
              <a:t>i</a:t>
            </a:r>
            <a:r>
              <a:rPr lang="en-US" sz="2400" dirty="0" err="1"/>
              <a:t>,t</a:t>
            </a:r>
            <a:r>
              <a:rPr lang="en-US" sz="2400" baseline="-25000" dirty="0" err="1"/>
              <a:t>i</a:t>
            </a:r>
            <a:r>
              <a:rPr lang="en-US" sz="2400" dirty="0"/>
              <a:t>)</a:t>
            </a:r>
          </a:p>
          <a:p>
            <a:endParaRPr lang="en-US" sz="2400" dirty="0"/>
          </a:p>
        </p:txBody>
      </p:sp>
      <p:sp>
        <p:nvSpPr>
          <p:cNvPr id="7" name="TextBox 6">
            <a:extLst>
              <a:ext uri="{FF2B5EF4-FFF2-40B4-BE49-F238E27FC236}">
                <a16:creationId xmlns:a16="http://schemas.microsoft.com/office/drawing/2014/main" id="{C23BA819-4B8E-3F40-E5D2-F0A39136FD47}"/>
              </a:ext>
            </a:extLst>
          </p:cNvPr>
          <p:cNvSpPr txBox="1"/>
          <p:nvPr/>
        </p:nvSpPr>
        <p:spPr>
          <a:xfrm>
            <a:off x="7553737" y="29819"/>
            <a:ext cx="4591879" cy="646331"/>
          </a:xfrm>
          <a:prstGeom prst="rect">
            <a:avLst/>
          </a:prstGeom>
          <a:noFill/>
        </p:spPr>
        <p:txBody>
          <a:bodyPr wrap="square" rtlCol="0">
            <a:spAutoFit/>
          </a:bodyPr>
          <a:lstStyle/>
          <a:p>
            <a:r>
              <a:rPr lang="en-US" dirty="0" err="1"/>
              <a:t>Raissi</a:t>
            </a:r>
            <a:r>
              <a:rPr lang="en-US" dirty="0"/>
              <a:t> et al, 2019, Journal of Computational Physics</a:t>
            </a:r>
          </a:p>
        </p:txBody>
      </p:sp>
    </p:spTree>
    <p:extLst>
      <p:ext uri="{BB962C8B-B14F-4D97-AF65-F5344CB8AC3E}">
        <p14:creationId xmlns:p14="http://schemas.microsoft.com/office/powerpoint/2010/main" val="339205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EC5B-5CDA-7F19-4D5C-BFD11BCB26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799AE9-EBD6-9BAE-B854-C7BBB430F4A6}"/>
              </a:ext>
            </a:extLst>
          </p:cNvPr>
          <p:cNvSpPr>
            <a:spLocks noGrp="1"/>
          </p:cNvSpPr>
          <p:nvPr>
            <p:ph type="ctrTitle" idx="4294967295"/>
          </p:nvPr>
        </p:nvSpPr>
        <p:spPr>
          <a:xfrm>
            <a:off x="0" y="796925"/>
            <a:ext cx="6096000" cy="5715000"/>
          </a:xfrm>
        </p:spPr>
        <p:txBody>
          <a:bodyPr>
            <a:normAutofit/>
          </a:bodyPr>
          <a:lstStyle/>
          <a:p>
            <a:pPr algn="ctr"/>
            <a:r>
              <a:rPr lang="en-US" sz="5000" dirty="0"/>
              <a:t>Part 3 </a:t>
            </a:r>
            <a:br>
              <a:rPr lang="en-US" sz="5000" dirty="0"/>
            </a:br>
            <a:br>
              <a:rPr lang="en-US" sz="5000" dirty="0"/>
            </a:br>
            <a:r>
              <a:rPr lang="en-US" sz="5000" dirty="0"/>
              <a:t>Physics-inspired </a:t>
            </a:r>
            <a:br>
              <a:rPr lang="en-US" sz="5000" dirty="0"/>
            </a:br>
            <a:r>
              <a:rPr lang="en-US" sz="5000" dirty="0"/>
              <a:t>AI models</a:t>
            </a:r>
            <a:br>
              <a:rPr lang="en-US" sz="5000" dirty="0"/>
            </a:br>
            <a:br>
              <a:rPr lang="en-US" sz="5000" dirty="0"/>
            </a:br>
            <a:r>
              <a:rPr lang="en-US" sz="5000" dirty="0"/>
              <a:t> </a:t>
            </a:r>
          </a:p>
        </p:txBody>
      </p:sp>
      <p:pic>
        <p:nvPicPr>
          <p:cNvPr id="8194" name="Picture 2" descr="Physics-informed machine learning | Nature Reviews Physics">
            <a:extLst>
              <a:ext uri="{FF2B5EF4-FFF2-40B4-BE49-F238E27FC236}">
                <a16:creationId xmlns:a16="http://schemas.microsoft.com/office/drawing/2014/main" id="{6F356EB6-80BD-79C4-1835-6669C1D98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780"/>
          <a:stretch/>
        </p:blipFill>
        <p:spPr bwMode="auto">
          <a:xfrm>
            <a:off x="5621648" y="3769410"/>
            <a:ext cx="6152217" cy="1366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hysics-informed machine learning | Nature Reviews Physics">
            <a:extLst>
              <a:ext uri="{FF2B5EF4-FFF2-40B4-BE49-F238E27FC236}">
                <a16:creationId xmlns:a16="http://schemas.microsoft.com/office/drawing/2014/main" id="{0B5E8CFE-1C2A-3FA4-31F8-0275F8CFEF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439" b="-219"/>
          <a:stretch/>
        </p:blipFill>
        <p:spPr bwMode="auto">
          <a:xfrm>
            <a:off x="5621648" y="830606"/>
            <a:ext cx="6152217" cy="179898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13C0B17-81A8-1A16-8F54-7A897E456C9D}"/>
              </a:ext>
            </a:extLst>
          </p:cNvPr>
          <p:cNvCxnSpPr>
            <a:cxnSpLocks/>
          </p:cNvCxnSpPr>
          <p:nvPr/>
        </p:nvCxnSpPr>
        <p:spPr>
          <a:xfrm>
            <a:off x="8711009" y="2812773"/>
            <a:ext cx="0" cy="616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9FF9C4-030B-8401-432E-4C1200D48384}"/>
              </a:ext>
            </a:extLst>
          </p:cNvPr>
          <p:cNvCxnSpPr>
            <a:cxnSpLocks/>
          </p:cNvCxnSpPr>
          <p:nvPr/>
        </p:nvCxnSpPr>
        <p:spPr>
          <a:xfrm>
            <a:off x="6338870" y="2812773"/>
            <a:ext cx="0" cy="616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A1D9DF3-E493-EDF6-D76E-CBB97DCC678E}"/>
              </a:ext>
            </a:extLst>
          </p:cNvPr>
          <p:cNvCxnSpPr>
            <a:cxnSpLocks/>
          </p:cNvCxnSpPr>
          <p:nvPr/>
        </p:nvCxnSpPr>
        <p:spPr>
          <a:xfrm>
            <a:off x="11139470" y="2812773"/>
            <a:ext cx="0" cy="616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222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23915</TotalTime>
  <Words>2121</Words>
  <Application>Microsoft Macintosh PowerPoint</Application>
  <PresentationFormat>Widescreen</PresentationFormat>
  <Paragraphs>237</Paragraphs>
  <Slides>33</Slides>
  <Notes>18</Notes>
  <HiddenSlides>3</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Google Sans</vt:lpstr>
      <vt:lpstr>system-ui</vt:lpstr>
      <vt:lpstr>Office Theme</vt:lpstr>
      <vt:lpstr>Machine Learning in Physics: From solving PDEs to developing better theories</vt:lpstr>
      <vt:lpstr>Outline</vt:lpstr>
      <vt:lpstr>Part 1   Supervised learning for scientific problems   </vt:lpstr>
      <vt:lpstr>AlphaFold</vt:lpstr>
      <vt:lpstr>ML in Materials science</vt:lpstr>
      <vt:lpstr>Part 2   Solving Physics PDEs with neural networks   </vt:lpstr>
      <vt:lpstr>Physics-informed Neural Networks</vt:lpstr>
      <vt:lpstr>Physics-informed Neural Networks</vt:lpstr>
      <vt:lpstr>Part 3   Physics-inspired  AI models   </vt:lpstr>
      <vt:lpstr>Poisson Flow Generative Models</vt:lpstr>
      <vt:lpstr>Poisson Flow Generative Models</vt:lpstr>
      <vt:lpstr>GenPhys: Generative Models from Physical Processes</vt:lpstr>
      <vt:lpstr>Part 4   NN potentials = Using neural networks to learn energy functions   </vt:lpstr>
      <vt:lpstr>Neural Net potentials</vt:lpstr>
      <vt:lpstr>Neural Net potentials</vt:lpstr>
      <vt:lpstr>Our research: using NN potentials to speed-up Molecular Dynamics</vt:lpstr>
      <vt:lpstr>Next: use NN potentials to simulate long biological processes</vt:lpstr>
      <vt:lpstr>Simulation of the self-assembly of the Hepatitis B virus </vt:lpstr>
      <vt:lpstr>PowerPoint Presentation</vt:lpstr>
      <vt:lpstr>Part 5   AI models for learning new physics theories   </vt:lpstr>
      <vt:lpstr>AI Feynman</vt:lpstr>
      <vt:lpstr>Machine Learning Hidden Symmetries</vt:lpstr>
      <vt:lpstr>Machine Learning Conservation Laws from Trajectories</vt:lpstr>
      <vt:lpstr>Part 6   How can ML help your research field?   Use cases in Superconductivity   </vt:lpstr>
      <vt:lpstr>ML can help predict Tc at different levels</vt:lpstr>
      <vt:lpstr>Supervised ML prediction of Superconducting critical temperature</vt:lpstr>
      <vt:lpstr>Deep Learning prediction of Tc from atomic structure</vt:lpstr>
      <vt:lpstr>Inverse Design of High-Tc Superconductors using Deep Learning</vt:lpstr>
      <vt:lpstr>No need to predict Tc directly. Can combine ML + classical models</vt:lpstr>
      <vt:lpstr>Correcting existing theoretical models with ML </vt:lpstr>
      <vt:lpstr>Superconductivity of ternary compounds with genetic algorithms</vt:lpstr>
      <vt:lpstr>ML-based Superconductivity of hydrides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Image Generation and Analysis using Bayesian Generative Models</dc:title>
  <dc:creator>Razvan Marinescu</dc:creator>
  <cp:lastModifiedBy>Razvan Marinescu</cp:lastModifiedBy>
  <cp:revision>208</cp:revision>
  <dcterms:created xsi:type="dcterms:W3CDTF">2024-02-09T06:23:24Z</dcterms:created>
  <dcterms:modified xsi:type="dcterms:W3CDTF">2025-02-22T02:09:30Z</dcterms:modified>
</cp:coreProperties>
</file>